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67" r:id="rId2"/>
    <p:sldId id="257" r:id="rId3"/>
    <p:sldId id="258" r:id="rId4"/>
    <p:sldId id="259" r:id="rId5"/>
    <p:sldId id="260" r:id="rId6"/>
    <p:sldId id="261" r:id="rId7"/>
    <p:sldId id="262" r:id="rId8"/>
    <p:sldId id="263" r:id="rId9"/>
    <p:sldId id="266" r:id="rId10"/>
  </p:sldIdLst>
  <p:sldSz cx="18288000" cy="10287000"/>
  <p:notesSz cx="6858000" cy="9144000"/>
  <p:embeddedFontLst>
    <p:embeddedFont>
      <p:font typeface="Arimo" panose="020B0604020202020204" charset="0"/>
      <p:regular r:id="rId12"/>
    </p:embeddedFont>
    <p:embeddedFont>
      <p:font typeface="Arimo Bold" panose="020B0604020202020204" charset="0"/>
      <p:regular r:id="rId13"/>
    </p:embeddedFont>
    <p:embeddedFont>
      <p:font typeface="Varela Round" panose="00000500000000000000" pitchFamily="2" charset="-79"/>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3C020-3E48-FD4B-718B-86414E79ACA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F25BB-5061-A4BA-95E7-49D06C91FE9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E526E1F8-15B8-97CF-AEA0-00181AAF9B8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0E2F143-1B13-205C-2F09-D153D25D3A1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923A76C6-C549-5CF6-4123-620402E92A2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a:extLst>
              <a:ext uri="{FF2B5EF4-FFF2-40B4-BE49-F238E27FC236}">
                <a16:creationId xmlns:a16="http://schemas.microsoft.com/office/drawing/2014/main" id="{E94562BB-D1B3-5347-233A-7552A8FBB8F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222476A-66D3-3BE4-2E80-21DCA65EBE6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5301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amma.app/?utm_source=made-with-gamm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r="-17"/>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56078"/>
              </a:srgbClr>
            </a:solidFill>
          </p:spPr>
          <p:txBody>
            <a:bodyPr/>
            <a:lstStyle/>
            <a:p>
              <a:endParaRPr lang="en-IN"/>
            </a:p>
          </p:txBody>
        </p:sp>
      </p:grpSp>
      <p:sp>
        <p:nvSpPr>
          <p:cNvPr id="6" name="TextBox 6"/>
          <p:cNvSpPr txBox="1"/>
          <p:nvPr/>
        </p:nvSpPr>
        <p:spPr>
          <a:xfrm>
            <a:off x="950414" y="114300"/>
            <a:ext cx="10014798" cy="2039020"/>
          </a:xfrm>
          <a:prstGeom prst="rect">
            <a:avLst/>
          </a:prstGeom>
        </p:spPr>
        <p:txBody>
          <a:bodyPr wrap="square" lIns="0" tIns="0" rIns="0" bIns="0" rtlCol="0" anchor="t">
            <a:spAutoFit/>
          </a:bodyPr>
          <a:lstStyle/>
          <a:p>
            <a:pPr>
              <a:lnSpc>
                <a:spcPts val="8174"/>
              </a:lnSpc>
            </a:pPr>
            <a:r>
              <a:rPr lang="en-US" b="1" u="sng" dirty="0"/>
              <a:t>LJ Institute Of Engineering And Technology</a:t>
            </a:r>
            <a:endParaRPr lang="en-US" dirty="0">
              <a:solidFill>
                <a:srgbClr val="231971"/>
              </a:solidFill>
              <a:latin typeface="Varela Round"/>
              <a:ea typeface="Varela Round"/>
              <a:cs typeface="Varela Round"/>
              <a:sym typeface="Varela Round"/>
            </a:endParaRPr>
          </a:p>
          <a:p>
            <a:pPr algn="l">
              <a:lnSpc>
                <a:spcPts val="8174"/>
              </a:lnSpc>
            </a:pPr>
            <a:r>
              <a:rPr lang="en-US" sz="5437" dirty="0" err="1">
                <a:solidFill>
                  <a:srgbClr val="231971"/>
                </a:solidFill>
                <a:latin typeface="Varela Round"/>
                <a:ea typeface="Varela Round"/>
                <a:cs typeface="Varela Round"/>
                <a:sym typeface="Varela Round"/>
              </a:rPr>
              <a:t>FairPlayAI</a:t>
            </a:r>
            <a:r>
              <a:rPr lang="en-US" sz="5437" dirty="0">
                <a:solidFill>
                  <a:srgbClr val="231971"/>
                </a:solidFill>
                <a:latin typeface="Varela Round"/>
                <a:ea typeface="Varela Round"/>
                <a:cs typeface="Varela Round"/>
                <a:sym typeface="Varela Round"/>
              </a:rPr>
              <a:t> - </a:t>
            </a:r>
            <a:r>
              <a:rPr lang="en-US" sz="3600" dirty="0">
                <a:solidFill>
                  <a:srgbClr val="231971"/>
                </a:solidFill>
                <a:latin typeface="Varela Round"/>
                <a:ea typeface="Varela Round"/>
                <a:cs typeface="Varela Round"/>
                <a:sym typeface="Varela Round"/>
              </a:rPr>
              <a:t>AI Bias &amp; Fairness Checker</a:t>
            </a:r>
            <a:endParaRPr lang="en-US" sz="5437" dirty="0">
              <a:solidFill>
                <a:srgbClr val="231971"/>
              </a:solidFill>
              <a:latin typeface="Varela Round"/>
              <a:ea typeface="Varela Round"/>
              <a:cs typeface="Varela Round"/>
              <a:sym typeface="Varela Round"/>
            </a:endParaRPr>
          </a:p>
        </p:txBody>
      </p:sp>
      <p:grpSp>
        <p:nvGrpSpPr>
          <p:cNvPr id="7" name="Group 7"/>
          <p:cNvGrpSpPr/>
          <p:nvPr/>
        </p:nvGrpSpPr>
        <p:grpSpPr>
          <a:xfrm>
            <a:off x="963959" y="3076576"/>
            <a:ext cx="9550301" cy="5450235"/>
            <a:chOff x="0" y="0"/>
            <a:chExt cx="12733735" cy="7266980"/>
          </a:xfrm>
        </p:grpSpPr>
        <p:sp>
          <p:nvSpPr>
            <p:cNvPr id="8" name="Freeform 8"/>
            <p:cNvSpPr/>
            <p:nvPr/>
          </p:nvSpPr>
          <p:spPr>
            <a:xfrm>
              <a:off x="0" y="0"/>
              <a:ext cx="12733655" cy="7266940"/>
            </a:xfrm>
            <a:custGeom>
              <a:avLst/>
              <a:gdLst/>
              <a:ahLst/>
              <a:cxnLst/>
              <a:rect l="l" t="t" r="r" b="b"/>
              <a:pathLst>
                <a:path w="12733655" h="7266940">
                  <a:moveTo>
                    <a:pt x="0" y="163068"/>
                  </a:moveTo>
                  <a:cubicBezTo>
                    <a:pt x="0" y="73025"/>
                    <a:pt x="73152" y="0"/>
                    <a:pt x="163195" y="0"/>
                  </a:cubicBezTo>
                  <a:lnTo>
                    <a:pt x="12570460" y="0"/>
                  </a:lnTo>
                  <a:lnTo>
                    <a:pt x="12570460" y="7874"/>
                  </a:lnTo>
                  <a:lnTo>
                    <a:pt x="12570460" y="0"/>
                  </a:lnTo>
                  <a:cubicBezTo>
                    <a:pt x="12660630" y="0"/>
                    <a:pt x="12733655" y="73025"/>
                    <a:pt x="12733655" y="163068"/>
                  </a:cubicBezTo>
                  <a:lnTo>
                    <a:pt x="12725781" y="163068"/>
                  </a:lnTo>
                  <a:lnTo>
                    <a:pt x="12733655" y="163068"/>
                  </a:lnTo>
                  <a:lnTo>
                    <a:pt x="12733655" y="7103872"/>
                  </a:lnTo>
                  <a:lnTo>
                    <a:pt x="12725781" y="7103872"/>
                  </a:lnTo>
                  <a:lnTo>
                    <a:pt x="12733655" y="7103872"/>
                  </a:lnTo>
                  <a:cubicBezTo>
                    <a:pt x="12733655" y="7193915"/>
                    <a:pt x="12660503" y="7266940"/>
                    <a:pt x="12570460" y="7266940"/>
                  </a:cubicBezTo>
                  <a:lnTo>
                    <a:pt x="12570460" y="7259065"/>
                  </a:lnTo>
                  <a:lnTo>
                    <a:pt x="12570460" y="7266940"/>
                  </a:lnTo>
                  <a:lnTo>
                    <a:pt x="163195" y="7266940"/>
                  </a:lnTo>
                  <a:lnTo>
                    <a:pt x="163195" y="7259065"/>
                  </a:lnTo>
                  <a:lnTo>
                    <a:pt x="163195" y="7266940"/>
                  </a:lnTo>
                  <a:cubicBezTo>
                    <a:pt x="73152" y="7266940"/>
                    <a:pt x="0" y="7193915"/>
                    <a:pt x="0" y="7103872"/>
                  </a:cubicBezTo>
                  <a:lnTo>
                    <a:pt x="0" y="163068"/>
                  </a:lnTo>
                  <a:lnTo>
                    <a:pt x="7874" y="163068"/>
                  </a:lnTo>
                  <a:lnTo>
                    <a:pt x="0" y="163068"/>
                  </a:lnTo>
                  <a:moveTo>
                    <a:pt x="15875" y="163068"/>
                  </a:moveTo>
                  <a:lnTo>
                    <a:pt x="15875" y="7103872"/>
                  </a:lnTo>
                  <a:lnTo>
                    <a:pt x="7874" y="7103872"/>
                  </a:lnTo>
                  <a:lnTo>
                    <a:pt x="15748" y="7103872"/>
                  </a:lnTo>
                  <a:cubicBezTo>
                    <a:pt x="15748" y="7185152"/>
                    <a:pt x="81788" y="7251065"/>
                    <a:pt x="163068" y="7251065"/>
                  </a:cubicBezTo>
                  <a:lnTo>
                    <a:pt x="12570460" y="7251065"/>
                  </a:lnTo>
                  <a:cubicBezTo>
                    <a:pt x="12651867" y="7251065"/>
                    <a:pt x="12717780" y="7185152"/>
                    <a:pt x="12717780" y="7103872"/>
                  </a:cubicBezTo>
                  <a:lnTo>
                    <a:pt x="12717780" y="163068"/>
                  </a:lnTo>
                  <a:cubicBezTo>
                    <a:pt x="12717780" y="81788"/>
                    <a:pt x="12651740" y="15875"/>
                    <a:pt x="12570460" y="15875"/>
                  </a:cubicBezTo>
                  <a:lnTo>
                    <a:pt x="163195" y="15875"/>
                  </a:lnTo>
                  <a:lnTo>
                    <a:pt x="163195" y="7874"/>
                  </a:lnTo>
                  <a:lnTo>
                    <a:pt x="163195" y="15875"/>
                  </a:lnTo>
                  <a:cubicBezTo>
                    <a:pt x="81788" y="15875"/>
                    <a:pt x="15875" y="81788"/>
                    <a:pt x="15875" y="163068"/>
                  </a:cubicBezTo>
                  <a:close/>
                </a:path>
              </a:pathLst>
            </a:custGeom>
            <a:solidFill>
              <a:srgbClr val="000000">
                <a:alpha val="392"/>
              </a:srgbClr>
            </a:solidFill>
          </p:spPr>
          <p:txBody>
            <a:bodyPr/>
            <a:lstStyle/>
            <a:p>
              <a:endParaRPr lang="en-IN"/>
            </a:p>
          </p:txBody>
        </p:sp>
      </p:grpSp>
      <p:sp>
        <p:nvSpPr>
          <p:cNvPr id="11" name="TextBox 11"/>
          <p:cNvSpPr txBox="1"/>
          <p:nvPr/>
        </p:nvSpPr>
        <p:spPr>
          <a:xfrm>
            <a:off x="979436" y="3182094"/>
            <a:ext cx="2150569" cy="482953"/>
          </a:xfrm>
          <a:prstGeom prst="rect">
            <a:avLst/>
          </a:prstGeom>
        </p:spPr>
        <p:txBody>
          <a:bodyPr wrap="square" lIns="0" tIns="0" rIns="0" bIns="0" rtlCol="0" anchor="t">
            <a:spAutoFit/>
          </a:bodyPr>
          <a:lstStyle/>
          <a:p>
            <a:pPr algn="l">
              <a:lnSpc>
                <a:spcPts val="4049"/>
              </a:lnSpc>
            </a:pPr>
            <a:endParaRPr lang="en-US" sz="2687" dirty="0">
              <a:solidFill>
                <a:srgbClr val="231971"/>
              </a:solidFill>
              <a:latin typeface="Varela Round"/>
              <a:ea typeface="Varela Round"/>
              <a:cs typeface="Varela Round"/>
              <a:sym typeface="Varela Round"/>
            </a:endParaRPr>
          </a:p>
        </p:txBody>
      </p:sp>
      <p:sp>
        <p:nvSpPr>
          <p:cNvPr id="12" name="TextBox 12"/>
          <p:cNvSpPr txBox="1"/>
          <p:nvPr/>
        </p:nvSpPr>
        <p:spPr>
          <a:xfrm>
            <a:off x="979438" y="4571405"/>
            <a:ext cx="2485728" cy="456407"/>
          </a:xfrm>
          <a:prstGeom prst="rect">
            <a:avLst/>
          </a:prstGeom>
        </p:spPr>
        <p:txBody>
          <a:bodyPr wrap="square" lIns="0" tIns="0" rIns="0" bIns="0" rtlCol="0" anchor="t">
            <a:spAutoFit/>
          </a:bodyPr>
          <a:lstStyle/>
          <a:p>
            <a:pPr algn="l">
              <a:lnSpc>
                <a:spcPts val="4124"/>
              </a:lnSpc>
            </a:pPr>
            <a:endParaRPr lang="en-US" sz="2125" dirty="0">
              <a:solidFill>
                <a:srgbClr val="2A2742"/>
              </a:solidFill>
              <a:latin typeface="Arimo"/>
              <a:ea typeface="Arimo"/>
              <a:cs typeface="Arimo"/>
              <a:sym typeface="Arimo"/>
            </a:endParaRPr>
          </a:p>
        </p:txBody>
      </p:sp>
      <p:sp>
        <p:nvSpPr>
          <p:cNvPr id="13" name="TextBox 13"/>
          <p:cNvSpPr txBox="1"/>
          <p:nvPr/>
        </p:nvSpPr>
        <p:spPr>
          <a:xfrm>
            <a:off x="950413" y="6169478"/>
            <a:ext cx="2050196" cy="456407"/>
          </a:xfrm>
          <a:prstGeom prst="rect">
            <a:avLst/>
          </a:prstGeom>
        </p:spPr>
        <p:txBody>
          <a:bodyPr wrap="square" lIns="0" tIns="0" rIns="0" bIns="0" rtlCol="0" anchor="t">
            <a:spAutoFit/>
          </a:bodyPr>
          <a:lstStyle/>
          <a:p>
            <a:pPr algn="l">
              <a:lnSpc>
                <a:spcPts val="4124"/>
              </a:lnSpc>
            </a:pPr>
            <a:endParaRPr lang="en-US" sz="2125" dirty="0">
              <a:solidFill>
                <a:srgbClr val="2A2742"/>
              </a:solidFill>
              <a:latin typeface="Arimo"/>
              <a:ea typeface="Arimo"/>
              <a:cs typeface="Arimo"/>
              <a:sym typeface="Arimo"/>
            </a:endParaRPr>
          </a:p>
        </p:txBody>
      </p:sp>
      <p:grpSp>
        <p:nvGrpSpPr>
          <p:cNvPr id="27" name="Group 27"/>
          <p:cNvGrpSpPr>
            <a:grpSpLocks noChangeAspect="1"/>
          </p:cNvGrpSpPr>
          <p:nvPr/>
        </p:nvGrpSpPr>
        <p:grpSpPr>
          <a:xfrm>
            <a:off x="11192562" y="0"/>
            <a:ext cx="7205143" cy="10287000"/>
            <a:chOff x="1" y="-1"/>
            <a:chExt cx="7914674" cy="12115405"/>
          </a:xfrm>
        </p:grpSpPr>
        <p:sp>
          <p:nvSpPr>
            <p:cNvPr id="28" name="Freeform 28" descr="preencoded.png"/>
            <p:cNvSpPr/>
            <p:nvPr/>
          </p:nvSpPr>
          <p:spPr>
            <a:xfrm>
              <a:off x="1" y="-1"/>
              <a:ext cx="7914674" cy="12115405"/>
            </a:xfrm>
            <a:custGeom>
              <a:avLst/>
              <a:gdLst/>
              <a:ahLst/>
              <a:cxnLst/>
              <a:rect l="l" t="t" r="r" b="b"/>
              <a:pathLst>
                <a:path w="8178165" h="10514838">
                  <a:moveTo>
                    <a:pt x="0" y="0"/>
                  </a:moveTo>
                  <a:lnTo>
                    <a:pt x="8178165" y="0"/>
                  </a:lnTo>
                  <a:lnTo>
                    <a:pt x="8178165" y="10514838"/>
                  </a:lnTo>
                  <a:lnTo>
                    <a:pt x="0" y="10514838"/>
                  </a:lnTo>
                  <a:lnTo>
                    <a:pt x="0" y="0"/>
                  </a:lnTo>
                  <a:close/>
                </a:path>
              </a:pathLst>
            </a:custGeom>
            <a:blipFill>
              <a:blip r:embed="rId4"/>
              <a:stretch>
                <a:fillRect/>
              </a:stretch>
            </a:blipFill>
          </p:spPr>
          <p:txBody>
            <a:bodyPr/>
            <a:lstStyle/>
            <a:p>
              <a:endParaRPr lang="en-IN" dirty="0"/>
            </a:p>
          </p:txBody>
        </p:sp>
      </p:grpSp>
      <p:pic>
        <p:nvPicPr>
          <p:cNvPr id="30" name="Picture 4">
            <a:extLst>
              <a:ext uri="{FF2B5EF4-FFF2-40B4-BE49-F238E27FC236}">
                <a16:creationId xmlns:a16="http://schemas.microsoft.com/office/drawing/2014/main" id="{B1E7EC52-D400-6F38-843D-08C5012D2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9850" y="0"/>
            <a:ext cx="4248150" cy="107632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E4BB11A-EA3B-A935-CB6C-DE901C7446D6}"/>
              </a:ext>
            </a:extLst>
          </p:cNvPr>
          <p:cNvSpPr txBox="1"/>
          <p:nvPr/>
        </p:nvSpPr>
        <p:spPr>
          <a:xfrm>
            <a:off x="560971" y="3118521"/>
            <a:ext cx="5237707" cy="2581476"/>
          </a:xfrm>
          <a:prstGeom prst="rect">
            <a:avLst/>
          </a:prstGeom>
          <a:noFill/>
        </p:spPr>
        <p:txBody>
          <a:bodyPr wrap="square" rtlCol="0">
            <a:spAutoFit/>
          </a:bodyPr>
          <a:lstStyle/>
          <a:p>
            <a:pPr>
              <a:lnSpc>
                <a:spcPts val="4049"/>
              </a:lnSpc>
            </a:pPr>
            <a:r>
              <a:rPr lang="en-US" sz="2000" dirty="0">
                <a:solidFill>
                  <a:srgbClr val="231971"/>
                </a:solidFill>
                <a:latin typeface="Varela Round"/>
                <a:ea typeface="Varela Round"/>
                <a:cs typeface="Varela Round"/>
                <a:sym typeface="Varela Round"/>
              </a:rPr>
              <a:t>NAME : SATVIK PARIHAR</a:t>
            </a:r>
          </a:p>
          <a:p>
            <a:pPr>
              <a:lnSpc>
                <a:spcPts val="4049"/>
              </a:lnSpc>
            </a:pPr>
            <a:r>
              <a:rPr lang="en-US" sz="2000" dirty="0">
                <a:solidFill>
                  <a:srgbClr val="2A2742"/>
                </a:solidFill>
                <a:latin typeface="Arimo"/>
                <a:ea typeface="Arimo"/>
                <a:cs typeface="Arimo"/>
                <a:sym typeface="Arimo"/>
              </a:rPr>
              <a:t>ENROLLMENT NO :  23002170510039</a:t>
            </a:r>
          </a:p>
          <a:p>
            <a:pPr>
              <a:lnSpc>
                <a:spcPts val="4049"/>
              </a:lnSpc>
            </a:pPr>
            <a:r>
              <a:rPr lang="en-US" sz="2000" dirty="0">
                <a:solidFill>
                  <a:srgbClr val="2A2742"/>
                </a:solidFill>
                <a:latin typeface="Arimo"/>
                <a:ea typeface="Arimo"/>
                <a:cs typeface="Arimo"/>
                <a:sym typeface="Arimo"/>
              </a:rPr>
              <a:t>BRANCH : AIDS</a:t>
            </a:r>
          </a:p>
          <a:p>
            <a:pPr>
              <a:lnSpc>
                <a:spcPts val="4049"/>
              </a:lnSpc>
            </a:pPr>
            <a:r>
              <a:rPr lang="en-US" sz="2000" dirty="0">
                <a:solidFill>
                  <a:srgbClr val="2A2742"/>
                </a:solidFill>
                <a:latin typeface="Arimo"/>
                <a:ea typeface="Arimo"/>
                <a:cs typeface="Arimo"/>
                <a:sym typeface="Arimo"/>
              </a:rPr>
              <a:t>BATCH : A1</a:t>
            </a:r>
          </a:p>
          <a:p>
            <a:pPr>
              <a:lnSpc>
                <a:spcPts val="4049"/>
              </a:lnSpc>
            </a:pPr>
            <a:r>
              <a:rPr lang="en-US" sz="2000" dirty="0">
                <a:solidFill>
                  <a:srgbClr val="2A2742"/>
                </a:solidFill>
                <a:latin typeface="Arimo"/>
                <a:ea typeface="Arimo"/>
                <a:cs typeface="Arimo"/>
                <a:sym typeface="Arimo"/>
              </a:rPr>
              <a:t>ROLL NO : 4</a:t>
            </a:r>
          </a:p>
        </p:txBody>
      </p:sp>
      <p:sp>
        <p:nvSpPr>
          <p:cNvPr id="32" name="TextBox 31">
            <a:extLst>
              <a:ext uri="{FF2B5EF4-FFF2-40B4-BE49-F238E27FC236}">
                <a16:creationId xmlns:a16="http://schemas.microsoft.com/office/drawing/2014/main" id="{BABD2A50-15BD-8712-82A2-62F581139498}"/>
              </a:ext>
            </a:extLst>
          </p:cNvPr>
          <p:cNvSpPr txBox="1"/>
          <p:nvPr/>
        </p:nvSpPr>
        <p:spPr>
          <a:xfrm>
            <a:off x="5523086" y="3041332"/>
            <a:ext cx="5237707" cy="2581476"/>
          </a:xfrm>
          <a:prstGeom prst="rect">
            <a:avLst/>
          </a:prstGeom>
          <a:noFill/>
        </p:spPr>
        <p:txBody>
          <a:bodyPr wrap="square" rtlCol="0">
            <a:spAutoFit/>
          </a:bodyPr>
          <a:lstStyle/>
          <a:p>
            <a:pPr>
              <a:lnSpc>
                <a:spcPts val="4049"/>
              </a:lnSpc>
            </a:pPr>
            <a:r>
              <a:rPr lang="en-US" sz="2000" dirty="0">
                <a:solidFill>
                  <a:srgbClr val="231971"/>
                </a:solidFill>
                <a:latin typeface="Varela Round"/>
                <a:ea typeface="Varela Round"/>
                <a:cs typeface="Varela Round"/>
                <a:sym typeface="Varela Round"/>
              </a:rPr>
              <a:t>NAME : MASRANI KASAK ATULBHAI</a:t>
            </a:r>
          </a:p>
          <a:p>
            <a:pPr>
              <a:lnSpc>
                <a:spcPts val="4049"/>
              </a:lnSpc>
            </a:pPr>
            <a:r>
              <a:rPr lang="en-US" sz="2000" dirty="0">
                <a:solidFill>
                  <a:srgbClr val="2A2742"/>
                </a:solidFill>
                <a:latin typeface="Arimo"/>
                <a:ea typeface="Arimo"/>
                <a:cs typeface="Arimo"/>
                <a:sym typeface="Arimo"/>
              </a:rPr>
              <a:t>ENROLLMENT NO : 23002170110083</a:t>
            </a:r>
          </a:p>
          <a:p>
            <a:pPr>
              <a:lnSpc>
                <a:spcPts val="4049"/>
              </a:lnSpc>
            </a:pPr>
            <a:r>
              <a:rPr lang="en-US" sz="2000" dirty="0">
                <a:solidFill>
                  <a:srgbClr val="2A2742"/>
                </a:solidFill>
                <a:latin typeface="Arimo"/>
                <a:ea typeface="Arimo"/>
                <a:cs typeface="Arimo"/>
                <a:sym typeface="Arimo"/>
              </a:rPr>
              <a:t>BRANCH : CE</a:t>
            </a:r>
          </a:p>
          <a:p>
            <a:pPr>
              <a:lnSpc>
                <a:spcPts val="4049"/>
              </a:lnSpc>
            </a:pPr>
            <a:r>
              <a:rPr lang="en-US" sz="2000" dirty="0">
                <a:solidFill>
                  <a:srgbClr val="2A2742"/>
                </a:solidFill>
                <a:latin typeface="Arimo"/>
                <a:ea typeface="Arimo"/>
                <a:cs typeface="Arimo"/>
                <a:sym typeface="Arimo"/>
              </a:rPr>
              <a:t>BATCH : A1</a:t>
            </a:r>
          </a:p>
          <a:p>
            <a:pPr>
              <a:lnSpc>
                <a:spcPts val="4049"/>
              </a:lnSpc>
            </a:pPr>
            <a:r>
              <a:rPr lang="en-US" sz="2000" dirty="0">
                <a:solidFill>
                  <a:srgbClr val="2A2742"/>
                </a:solidFill>
                <a:latin typeface="Arimo"/>
                <a:ea typeface="Arimo"/>
                <a:cs typeface="Arimo"/>
                <a:sym typeface="Arimo"/>
              </a:rPr>
              <a:t>ROLL NO : 6</a:t>
            </a:r>
          </a:p>
        </p:txBody>
      </p:sp>
      <p:sp>
        <p:nvSpPr>
          <p:cNvPr id="33" name="TextBox 32">
            <a:extLst>
              <a:ext uri="{FF2B5EF4-FFF2-40B4-BE49-F238E27FC236}">
                <a16:creationId xmlns:a16="http://schemas.microsoft.com/office/drawing/2014/main" id="{25537FDC-FA7A-00B2-A12F-5A8B020BC290}"/>
              </a:ext>
            </a:extLst>
          </p:cNvPr>
          <p:cNvSpPr txBox="1"/>
          <p:nvPr/>
        </p:nvSpPr>
        <p:spPr>
          <a:xfrm>
            <a:off x="2667001" y="6712284"/>
            <a:ext cx="5690932" cy="2587311"/>
          </a:xfrm>
          <a:prstGeom prst="rect">
            <a:avLst/>
          </a:prstGeom>
          <a:noFill/>
        </p:spPr>
        <p:txBody>
          <a:bodyPr wrap="square" rtlCol="0">
            <a:spAutoFit/>
          </a:bodyPr>
          <a:lstStyle/>
          <a:p>
            <a:pPr>
              <a:lnSpc>
                <a:spcPts val="4049"/>
              </a:lnSpc>
            </a:pPr>
            <a:r>
              <a:rPr lang="en-US" sz="2000" dirty="0">
                <a:solidFill>
                  <a:srgbClr val="231971"/>
                </a:solidFill>
                <a:latin typeface="Varela Round"/>
                <a:ea typeface="Varela Round"/>
                <a:cs typeface="Varela Round"/>
                <a:sym typeface="Varela Round"/>
              </a:rPr>
              <a:t>NAME : PATEL KHUSHI NARENDRAKUMAR</a:t>
            </a:r>
          </a:p>
          <a:p>
            <a:pPr>
              <a:lnSpc>
                <a:spcPts val="4049"/>
              </a:lnSpc>
            </a:pPr>
            <a:r>
              <a:rPr lang="en-US" sz="2000" dirty="0">
                <a:solidFill>
                  <a:srgbClr val="2A2742"/>
                </a:solidFill>
                <a:latin typeface="Arimo"/>
                <a:ea typeface="Arimo"/>
                <a:cs typeface="Arimo"/>
                <a:sym typeface="Arimo"/>
              </a:rPr>
              <a:t>ENROLLMENT NO : 23002170110126</a:t>
            </a:r>
          </a:p>
          <a:p>
            <a:pPr>
              <a:lnSpc>
                <a:spcPts val="4049"/>
              </a:lnSpc>
            </a:pPr>
            <a:r>
              <a:rPr lang="en-US" sz="2000" dirty="0">
                <a:solidFill>
                  <a:srgbClr val="2A2742"/>
                </a:solidFill>
                <a:latin typeface="Arimo"/>
                <a:ea typeface="Arimo"/>
                <a:cs typeface="Arimo"/>
                <a:sym typeface="Arimo"/>
              </a:rPr>
              <a:t>BRANCH : CE</a:t>
            </a:r>
          </a:p>
          <a:p>
            <a:pPr>
              <a:lnSpc>
                <a:spcPts val="4049"/>
              </a:lnSpc>
            </a:pPr>
            <a:r>
              <a:rPr lang="en-US" sz="2000" dirty="0">
                <a:solidFill>
                  <a:srgbClr val="2A2742"/>
                </a:solidFill>
                <a:latin typeface="Arimo"/>
                <a:ea typeface="Arimo"/>
                <a:cs typeface="Arimo"/>
                <a:sym typeface="Arimo"/>
              </a:rPr>
              <a:t>BATCH : A1</a:t>
            </a:r>
          </a:p>
          <a:p>
            <a:pPr>
              <a:lnSpc>
                <a:spcPts val="4049"/>
              </a:lnSpc>
            </a:pPr>
            <a:r>
              <a:rPr lang="en-US" sz="2000" dirty="0">
                <a:solidFill>
                  <a:srgbClr val="2A2742"/>
                </a:solidFill>
                <a:latin typeface="Arimo"/>
                <a:ea typeface="Arimo"/>
                <a:cs typeface="Arimo"/>
                <a:sym typeface="Arimo"/>
              </a:rPr>
              <a:t>ROLL NO : 13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r="-17"/>
              </a:stretch>
            </a:blipFill>
          </p:spPr>
          <p:txBody>
            <a:bodyPr/>
            <a:lstStyle/>
            <a:p>
              <a:endParaRPr lang="en-IN"/>
            </a:p>
          </p:txBody>
        </p:sp>
      </p:grpSp>
      <p:grpSp>
        <p:nvGrpSpPr>
          <p:cNvPr id="4" name="Group 4"/>
          <p:cNvGrpSpPr/>
          <p:nvPr/>
        </p:nvGrpSpPr>
        <p:grpSpPr>
          <a:xfrm>
            <a:off x="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56078"/>
              </a:srgbClr>
            </a:solidFill>
          </p:spPr>
          <p:txBody>
            <a:bodyPr/>
            <a:lstStyle/>
            <a:p>
              <a:endParaRPr lang="en-IN"/>
            </a:p>
          </p:txBody>
        </p:sp>
      </p:grpSp>
      <p:sp>
        <p:nvSpPr>
          <p:cNvPr id="6" name="TextBox 6"/>
          <p:cNvSpPr txBox="1"/>
          <p:nvPr/>
        </p:nvSpPr>
        <p:spPr>
          <a:xfrm>
            <a:off x="7371904" y="2320081"/>
            <a:ext cx="3544044" cy="528637"/>
          </a:xfrm>
          <a:prstGeom prst="rect">
            <a:avLst/>
          </a:prstGeom>
        </p:spPr>
        <p:txBody>
          <a:bodyPr lIns="0" tIns="0" rIns="0" bIns="0" rtlCol="0" anchor="t">
            <a:spAutoFit/>
          </a:bodyPr>
          <a:lstStyle/>
          <a:p>
            <a:pPr algn="ctr">
              <a:lnSpc>
                <a:spcPts val="4125"/>
              </a:lnSpc>
            </a:pPr>
            <a:r>
              <a:rPr lang="en-US" sz="2750">
                <a:solidFill>
                  <a:srgbClr val="231971"/>
                </a:solidFill>
                <a:latin typeface="Varela Round"/>
                <a:ea typeface="Varela Round"/>
                <a:cs typeface="Varela Round"/>
                <a:sym typeface="Varela Round"/>
              </a:rPr>
              <a:t>Agenda</a:t>
            </a:r>
          </a:p>
        </p:txBody>
      </p:sp>
      <p:sp>
        <p:nvSpPr>
          <p:cNvPr id="7" name="TextBox 7"/>
          <p:cNvSpPr txBox="1"/>
          <p:nvPr/>
        </p:nvSpPr>
        <p:spPr>
          <a:xfrm>
            <a:off x="4263629" y="2970311"/>
            <a:ext cx="9760595" cy="1047899"/>
          </a:xfrm>
          <a:prstGeom prst="rect">
            <a:avLst/>
          </a:prstGeom>
        </p:spPr>
        <p:txBody>
          <a:bodyPr lIns="0" tIns="0" rIns="0" bIns="0" rtlCol="0" anchor="t">
            <a:spAutoFit/>
          </a:bodyPr>
          <a:lstStyle/>
          <a:p>
            <a:pPr algn="ctr">
              <a:lnSpc>
                <a:spcPts val="8324"/>
              </a:lnSpc>
            </a:pPr>
            <a:r>
              <a:rPr lang="en-US" sz="5562">
                <a:solidFill>
                  <a:srgbClr val="231971"/>
                </a:solidFill>
                <a:latin typeface="Varela Round"/>
                <a:ea typeface="Varela Round"/>
                <a:cs typeface="Varela Round"/>
                <a:sym typeface="Varela Round"/>
              </a:rPr>
              <a:t>Navigating Bias: Our Journey</a:t>
            </a:r>
          </a:p>
        </p:txBody>
      </p:sp>
      <p:grpSp>
        <p:nvGrpSpPr>
          <p:cNvPr id="8" name="Group 8"/>
          <p:cNvGrpSpPr/>
          <p:nvPr/>
        </p:nvGrpSpPr>
        <p:grpSpPr>
          <a:xfrm>
            <a:off x="986284" y="4437459"/>
            <a:ext cx="649784" cy="649784"/>
            <a:chOff x="0" y="0"/>
            <a:chExt cx="866378" cy="866378"/>
          </a:xfrm>
        </p:grpSpPr>
        <p:sp>
          <p:nvSpPr>
            <p:cNvPr id="9" name="Freeform 9"/>
            <p:cNvSpPr/>
            <p:nvPr/>
          </p:nvSpPr>
          <p:spPr>
            <a:xfrm>
              <a:off x="7874" y="8001"/>
              <a:ext cx="850519" cy="850392"/>
            </a:xfrm>
            <a:custGeom>
              <a:avLst/>
              <a:gdLst/>
              <a:ahLst/>
              <a:cxnLst/>
              <a:rect l="l" t="t" r="r" b="b"/>
              <a:pathLst>
                <a:path w="850519" h="850392">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E9E6FA"/>
            </a:solidFill>
          </p:spPr>
          <p:txBody>
            <a:bodyPr/>
            <a:lstStyle/>
            <a:p>
              <a:endParaRPr lang="en-IN"/>
            </a:p>
          </p:txBody>
        </p:sp>
        <p:sp>
          <p:nvSpPr>
            <p:cNvPr id="10" name="Freeform 10"/>
            <p:cNvSpPr/>
            <p:nvPr/>
          </p:nvSpPr>
          <p:spPr>
            <a:xfrm>
              <a:off x="0" y="0"/>
              <a:ext cx="866394" cy="866394"/>
            </a:xfrm>
            <a:custGeom>
              <a:avLst/>
              <a:gdLst/>
              <a:ahLst/>
              <a:cxnLst/>
              <a:rect l="l" t="t" r="r" b="b"/>
              <a:pathLst>
                <a:path w="866394" h="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BDB8DF"/>
            </a:solidFill>
          </p:spPr>
          <p:txBody>
            <a:bodyPr/>
            <a:lstStyle/>
            <a:p>
              <a:endParaRPr lang="en-IN"/>
            </a:p>
          </p:txBody>
        </p:sp>
      </p:grpSp>
      <p:sp>
        <p:nvSpPr>
          <p:cNvPr id="11" name="TextBox 11"/>
          <p:cNvSpPr txBox="1"/>
          <p:nvPr/>
        </p:nvSpPr>
        <p:spPr>
          <a:xfrm>
            <a:off x="1098575" y="4496544"/>
            <a:ext cx="425202" cy="531614"/>
          </a:xfrm>
          <a:prstGeom prst="rect">
            <a:avLst/>
          </a:prstGeom>
        </p:spPr>
        <p:txBody>
          <a:bodyPr lIns="0" tIns="0" rIns="0" bIns="0" rtlCol="0" anchor="t">
            <a:spAutoFit/>
          </a:bodyPr>
          <a:lstStyle/>
          <a:p>
            <a:pPr algn="ctr">
              <a:lnSpc>
                <a:spcPts val="3975"/>
              </a:lnSpc>
            </a:pPr>
            <a:r>
              <a:rPr lang="en-US" sz="3312">
                <a:solidFill>
                  <a:srgbClr val="2A2742"/>
                </a:solidFill>
                <a:latin typeface="Varela Round"/>
                <a:ea typeface="Varela Round"/>
                <a:cs typeface="Varela Round"/>
                <a:sym typeface="Varela Round"/>
              </a:rPr>
              <a:t>1</a:t>
            </a:r>
          </a:p>
        </p:txBody>
      </p:sp>
      <p:sp>
        <p:nvSpPr>
          <p:cNvPr id="12" name="TextBox 12"/>
          <p:cNvSpPr txBox="1"/>
          <p:nvPr/>
        </p:nvSpPr>
        <p:spPr>
          <a:xfrm>
            <a:off x="1913632" y="4401294"/>
            <a:ext cx="5458272" cy="592342"/>
          </a:xfrm>
          <a:prstGeom prst="rect">
            <a:avLst/>
          </a:prstGeom>
        </p:spPr>
        <p:txBody>
          <a:bodyPr wrap="square" lIns="0" tIns="0" rIns="0" bIns="0" rtlCol="0" anchor="t">
            <a:spAutoFit/>
          </a:bodyPr>
          <a:lstStyle/>
          <a:p>
            <a:pPr algn="l">
              <a:lnSpc>
                <a:spcPts val="4949"/>
              </a:lnSpc>
            </a:pPr>
            <a:r>
              <a:rPr lang="en-US" sz="3312" dirty="0">
                <a:solidFill>
                  <a:srgbClr val="2A2742"/>
                </a:solidFill>
                <a:latin typeface="Varela Round"/>
                <a:ea typeface="Varela Round"/>
                <a:cs typeface="Varela Round"/>
                <a:sym typeface="Varela Round"/>
              </a:rPr>
              <a:t>Introduction to </a:t>
            </a:r>
            <a:r>
              <a:rPr lang="en-US" sz="3312" dirty="0" err="1">
                <a:solidFill>
                  <a:srgbClr val="2A2742"/>
                </a:solidFill>
                <a:latin typeface="Varela Round"/>
                <a:ea typeface="Varela Round"/>
                <a:cs typeface="Varela Round"/>
                <a:sym typeface="Varela Round"/>
              </a:rPr>
              <a:t>FairPlayAI</a:t>
            </a:r>
            <a:endParaRPr lang="en-US" sz="3312" dirty="0">
              <a:solidFill>
                <a:srgbClr val="2A2742"/>
              </a:solidFill>
              <a:latin typeface="Varela Round"/>
              <a:ea typeface="Varela Round"/>
              <a:cs typeface="Varela Round"/>
              <a:sym typeface="Varela Round"/>
            </a:endParaRPr>
          </a:p>
        </p:txBody>
      </p:sp>
      <p:sp>
        <p:nvSpPr>
          <p:cNvPr id="13" name="TextBox 13"/>
          <p:cNvSpPr txBox="1"/>
          <p:nvPr/>
        </p:nvSpPr>
        <p:spPr>
          <a:xfrm>
            <a:off x="1913632" y="5026819"/>
            <a:ext cx="7053114" cy="1078706"/>
          </a:xfrm>
          <a:prstGeom prst="rect">
            <a:avLst/>
          </a:prstGeom>
        </p:spPr>
        <p:txBody>
          <a:bodyPr lIns="0" tIns="0" rIns="0" bIns="0" rtlCol="0" anchor="t">
            <a:spAutoFit/>
          </a:bodyPr>
          <a:lstStyle/>
          <a:p>
            <a:pPr algn="l">
              <a:lnSpc>
                <a:spcPts val="4274"/>
              </a:lnSpc>
            </a:pPr>
            <a:r>
              <a:rPr lang="en-US" sz="2187" dirty="0">
                <a:solidFill>
                  <a:srgbClr val="2A2742"/>
                </a:solidFill>
                <a:latin typeface="Arimo"/>
                <a:ea typeface="Arimo"/>
                <a:cs typeface="Arimo"/>
                <a:sym typeface="Arimo"/>
              </a:rPr>
              <a:t>Understanding the platform's core mission and capabilities.</a:t>
            </a:r>
          </a:p>
        </p:txBody>
      </p:sp>
      <p:grpSp>
        <p:nvGrpSpPr>
          <p:cNvPr id="14" name="Group 14"/>
          <p:cNvGrpSpPr/>
          <p:nvPr/>
        </p:nvGrpSpPr>
        <p:grpSpPr>
          <a:xfrm>
            <a:off x="9315152" y="4437459"/>
            <a:ext cx="649784" cy="649784"/>
            <a:chOff x="0" y="0"/>
            <a:chExt cx="866378" cy="866378"/>
          </a:xfrm>
        </p:grpSpPr>
        <p:sp>
          <p:nvSpPr>
            <p:cNvPr id="15" name="Freeform 15"/>
            <p:cNvSpPr/>
            <p:nvPr/>
          </p:nvSpPr>
          <p:spPr>
            <a:xfrm>
              <a:off x="7874" y="8001"/>
              <a:ext cx="850519" cy="850392"/>
            </a:xfrm>
            <a:custGeom>
              <a:avLst/>
              <a:gdLst/>
              <a:ahLst/>
              <a:cxnLst/>
              <a:rect l="l" t="t" r="r" b="b"/>
              <a:pathLst>
                <a:path w="850519" h="850392">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E9E6FA"/>
            </a:solidFill>
          </p:spPr>
          <p:txBody>
            <a:bodyPr/>
            <a:lstStyle/>
            <a:p>
              <a:endParaRPr lang="en-IN"/>
            </a:p>
          </p:txBody>
        </p:sp>
        <p:sp>
          <p:nvSpPr>
            <p:cNvPr id="16" name="Freeform 16"/>
            <p:cNvSpPr/>
            <p:nvPr/>
          </p:nvSpPr>
          <p:spPr>
            <a:xfrm>
              <a:off x="0" y="0"/>
              <a:ext cx="866394" cy="866394"/>
            </a:xfrm>
            <a:custGeom>
              <a:avLst/>
              <a:gdLst/>
              <a:ahLst/>
              <a:cxnLst/>
              <a:rect l="l" t="t" r="r" b="b"/>
              <a:pathLst>
                <a:path w="866394" h="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BDB8DF"/>
            </a:solidFill>
          </p:spPr>
          <p:txBody>
            <a:bodyPr/>
            <a:lstStyle/>
            <a:p>
              <a:endParaRPr lang="en-IN"/>
            </a:p>
          </p:txBody>
        </p:sp>
      </p:grpSp>
      <p:sp>
        <p:nvSpPr>
          <p:cNvPr id="17" name="TextBox 17"/>
          <p:cNvSpPr txBox="1"/>
          <p:nvPr/>
        </p:nvSpPr>
        <p:spPr>
          <a:xfrm>
            <a:off x="9427444" y="4496544"/>
            <a:ext cx="425203" cy="531614"/>
          </a:xfrm>
          <a:prstGeom prst="rect">
            <a:avLst/>
          </a:prstGeom>
        </p:spPr>
        <p:txBody>
          <a:bodyPr lIns="0" tIns="0" rIns="0" bIns="0" rtlCol="0" anchor="t">
            <a:spAutoFit/>
          </a:bodyPr>
          <a:lstStyle/>
          <a:p>
            <a:pPr algn="ctr">
              <a:lnSpc>
                <a:spcPts val="3975"/>
              </a:lnSpc>
            </a:pPr>
            <a:r>
              <a:rPr lang="en-US" sz="3312">
                <a:solidFill>
                  <a:srgbClr val="2A2742"/>
                </a:solidFill>
                <a:latin typeface="Varela Round"/>
                <a:ea typeface="Varela Round"/>
                <a:cs typeface="Varela Round"/>
                <a:sym typeface="Varela Round"/>
              </a:rPr>
              <a:t>2</a:t>
            </a:r>
          </a:p>
        </p:txBody>
      </p:sp>
      <p:sp>
        <p:nvSpPr>
          <p:cNvPr id="18" name="TextBox 18"/>
          <p:cNvSpPr txBox="1"/>
          <p:nvPr/>
        </p:nvSpPr>
        <p:spPr>
          <a:xfrm>
            <a:off x="10242500" y="4401294"/>
            <a:ext cx="6289179" cy="626864"/>
          </a:xfrm>
          <a:prstGeom prst="rect">
            <a:avLst/>
          </a:prstGeom>
        </p:spPr>
        <p:txBody>
          <a:bodyPr lIns="0" tIns="0" rIns="0" bIns="0" rtlCol="0" anchor="t">
            <a:spAutoFit/>
          </a:bodyPr>
          <a:lstStyle/>
          <a:p>
            <a:pPr algn="l">
              <a:lnSpc>
                <a:spcPts val="4949"/>
              </a:lnSpc>
            </a:pPr>
            <a:r>
              <a:rPr lang="en-US" sz="3312">
                <a:solidFill>
                  <a:srgbClr val="2A2742"/>
                </a:solidFill>
                <a:latin typeface="Varela Round"/>
                <a:ea typeface="Varela Round"/>
                <a:cs typeface="Varela Round"/>
                <a:sym typeface="Varela Round"/>
              </a:rPr>
              <a:t>Data Handling &amp; Preprocessing</a:t>
            </a:r>
          </a:p>
        </p:txBody>
      </p:sp>
      <p:sp>
        <p:nvSpPr>
          <p:cNvPr id="19" name="TextBox 19"/>
          <p:cNvSpPr txBox="1"/>
          <p:nvPr/>
        </p:nvSpPr>
        <p:spPr>
          <a:xfrm>
            <a:off x="10242500" y="5026819"/>
            <a:ext cx="7053262" cy="625079"/>
          </a:xfrm>
          <a:prstGeom prst="rect">
            <a:avLst/>
          </a:prstGeom>
        </p:spPr>
        <p:txBody>
          <a:bodyPr lIns="0" tIns="0" rIns="0" bIns="0" rtlCol="0" anchor="t">
            <a:spAutoFit/>
          </a:bodyPr>
          <a:lstStyle/>
          <a:p>
            <a:pPr algn="l">
              <a:lnSpc>
                <a:spcPts val="4274"/>
              </a:lnSpc>
            </a:pPr>
            <a:r>
              <a:rPr lang="en-US" sz="2187">
                <a:solidFill>
                  <a:srgbClr val="2A2742"/>
                </a:solidFill>
                <a:latin typeface="Arimo"/>
                <a:ea typeface="Arimo"/>
                <a:cs typeface="Arimo"/>
                <a:sym typeface="Arimo"/>
              </a:rPr>
              <a:t>How FairPlayAI ingests and prepares user data.</a:t>
            </a:r>
          </a:p>
        </p:txBody>
      </p:sp>
      <p:grpSp>
        <p:nvGrpSpPr>
          <p:cNvPr id="20" name="Group 20"/>
          <p:cNvGrpSpPr/>
          <p:nvPr/>
        </p:nvGrpSpPr>
        <p:grpSpPr>
          <a:xfrm>
            <a:off x="986284" y="6666607"/>
            <a:ext cx="649784" cy="649784"/>
            <a:chOff x="0" y="0"/>
            <a:chExt cx="866378" cy="866378"/>
          </a:xfrm>
        </p:grpSpPr>
        <p:sp>
          <p:nvSpPr>
            <p:cNvPr id="21" name="Freeform 21"/>
            <p:cNvSpPr/>
            <p:nvPr/>
          </p:nvSpPr>
          <p:spPr>
            <a:xfrm>
              <a:off x="7874" y="8001"/>
              <a:ext cx="850519" cy="850392"/>
            </a:xfrm>
            <a:custGeom>
              <a:avLst/>
              <a:gdLst/>
              <a:ahLst/>
              <a:cxnLst/>
              <a:rect l="l" t="t" r="r" b="b"/>
              <a:pathLst>
                <a:path w="850519" h="850392">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E9E6FA"/>
            </a:solidFill>
          </p:spPr>
          <p:txBody>
            <a:bodyPr/>
            <a:lstStyle/>
            <a:p>
              <a:endParaRPr lang="en-IN"/>
            </a:p>
          </p:txBody>
        </p:sp>
        <p:sp>
          <p:nvSpPr>
            <p:cNvPr id="22" name="Freeform 22"/>
            <p:cNvSpPr/>
            <p:nvPr/>
          </p:nvSpPr>
          <p:spPr>
            <a:xfrm>
              <a:off x="0" y="0"/>
              <a:ext cx="866394" cy="866394"/>
            </a:xfrm>
            <a:custGeom>
              <a:avLst/>
              <a:gdLst/>
              <a:ahLst/>
              <a:cxnLst/>
              <a:rect l="l" t="t" r="r" b="b"/>
              <a:pathLst>
                <a:path w="866394" h="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BDB8DF"/>
            </a:solidFill>
          </p:spPr>
          <p:txBody>
            <a:bodyPr/>
            <a:lstStyle/>
            <a:p>
              <a:endParaRPr lang="en-IN"/>
            </a:p>
          </p:txBody>
        </p:sp>
      </p:grpSp>
      <p:sp>
        <p:nvSpPr>
          <p:cNvPr id="23" name="TextBox 23"/>
          <p:cNvSpPr txBox="1"/>
          <p:nvPr/>
        </p:nvSpPr>
        <p:spPr>
          <a:xfrm>
            <a:off x="1098575" y="6725691"/>
            <a:ext cx="425202" cy="531614"/>
          </a:xfrm>
          <a:prstGeom prst="rect">
            <a:avLst/>
          </a:prstGeom>
        </p:spPr>
        <p:txBody>
          <a:bodyPr lIns="0" tIns="0" rIns="0" bIns="0" rtlCol="0" anchor="t">
            <a:spAutoFit/>
          </a:bodyPr>
          <a:lstStyle/>
          <a:p>
            <a:pPr algn="ctr">
              <a:lnSpc>
                <a:spcPts val="3975"/>
              </a:lnSpc>
            </a:pPr>
            <a:r>
              <a:rPr lang="en-US" sz="3312">
                <a:solidFill>
                  <a:srgbClr val="2A2742"/>
                </a:solidFill>
                <a:latin typeface="Varela Round"/>
                <a:ea typeface="Varela Round"/>
                <a:cs typeface="Varela Round"/>
                <a:sym typeface="Varela Round"/>
              </a:rPr>
              <a:t>3</a:t>
            </a:r>
          </a:p>
        </p:txBody>
      </p:sp>
      <p:sp>
        <p:nvSpPr>
          <p:cNvPr id="24" name="TextBox 24"/>
          <p:cNvSpPr txBox="1"/>
          <p:nvPr/>
        </p:nvSpPr>
        <p:spPr>
          <a:xfrm>
            <a:off x="1913632" y="6630441"/>
            <a:ext cx="5664994" cy="626864"/>
          </a:xfrm>
          <a:prstGeom prst="rect">
            <a:avLst/>
          </a:prstGeom>
        </p:spPr>
        <p:txBody>
          <a:bodyPr lIns="0" tIns="0" rIns="0" bIns="0" rtlCol="0" anchor="t">
            <a:spAutoFit/>
          </a:bodyPr>
          <a:lstStyle/>
          <a:p>
            <a:pPr algn="l">
              <a:lnSpc>
                <a:spcPts val="4949"/>
              </a:lnSpc>
            </a:pPr>
            <a:r>
              <a:rPr lang="en-US" sz="3312">
                <a:solidFill>
                  <a:srgbClr val="2A2742"/>
                </a:solidFill>
                <a:latin typeface="Varela Round"/>
                <a:ea typeface="Varela Round"/>
                <a:cs typeface="Varela Round"/>
                <a:sym typeface="Varela Round"/>
              </a:rPr>
              <a:t>Model Training &amp; Evaluation</a:t>
            </a:r>
          </a:p>
        </p:txBody>
      </p:sp>
      <p:sp>
        <p:nvSpPr>
          <p:cNvPr id="25" name="TextBox 25"/>
          <p:cNvSpPr txBox="1"/>
          <p:nvPr/>
        </p:nvSpPr>
        <p:spPr>
          <a:xfrm>
            <a:off x="1913632" y="7255966"/>
            <a:ext cx="7053114" cy="625079"/>
          </a:xfrm>
          <a:prstGeom prst="rect">
            <a:avLst/>
          </a:prstGeom>
        </p:spPr>
        <p:txBody>
          <a:bodyPr lIns="0" tIns="0" rIns="0" bIns="0" rtlCol="0" anchor="t">
            <a:spAutoFit/>
          </a:bodyPr>
          <a:lstStyle/>
          <a:p>
            <a:pPr algn="l">
              <a:lnSpc>
                <a:spcPts val="4274"/>
              </a:lnSpc>
            </a:pPr>
            <a:r>
              <a:rPr lang="en-US" sz="2187">
                <a:solidFill>
                  <a:srgbClr val="2A2742"/>
                </a:solidFill>
                <a:latin typeface="Arimo"/>
                <a:ea typeface="Arimo"/>
                <a:cs typeface="Arimo"/>
                <a:sym typeface="Arimo"/>
              </a:rPr>
              <a:t>The machine learning lifecycle within the platform.</a:t>
            </a:r>
          </a:p>
        </p:txBody>
      </p:sp>
      <p:grpSp>
        <p:nvGrpSpPr>
          <p:cNvPr id="26" name="Group 26"/>
          <p:cNvGrpSpPr/>
          <p:nvPr/>
        </p:nvGrpSpPr>
        <p:grpSpPr>
          <a:xfrm>
            <a:off x="9315152" y="6666607"/>
            <a:ext cx="649784" cy="649784"/>
            <a:chOff x="0" y="0"/>
            <a:chExt cx="866378" cy="866378"/>
          </a:xfrm>
        </p:grpSpPr>
        <p:sp>
          <p:nvSpPr>
            <p:cNvPr id="27" name="Freeform 27"/>
            <p:cNvSpPr/>
            <p:nvPr/>
          </p:nvSpPr>
          <p:spPr>
            <a:xfrm>
              <a:off x="7874" y="8001"/>
              <a:ext cx="850519" cy="850392"/>
            </a:xfrm>
            <a:custGeom>
              <a:avLst/>
              <a:gdLst/>
              <a:ahLst/>
              <a:cxnLst/>
              <a:rect l="l" t="t" r="r" b="b"/>
              <a:pathLst>
                <a:path w="850519" h="850392">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E9E6FA"/>
            </a:solidFill>
          </p:spPr>
          <p:txBody>
            <a:bodyPr/>
            <a:lstStyle/>
            <a:p>
              <a:endParaRPr lang="en-IN"/>
            </a:p>
          </p:txBody>
        </p:sp>
        <p:sp>
          <p:nvSpPr>
            <p:cNvPr id="28" name="Freeform 28"/>
            <p:cNvSpPr/>
            <p:nvPr/>
          </p:nvSpPr>
          <p:spPr>
            <a:xfrm>
              <a:off x="0" y="0"/>
              <a:ext cx="866394" cy="866394"/>
            </a:xfrm>
            <a:custGeom>
              <a:avLst/>
              <a:gdLst/>
              <a:ahLst/>
              <a:cxnLst/>
              <a:rect l="l" t="t" r="r" b="b"/>
              <a:pathLst>
                <a:path w="866394" h="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BDB8DF"/>
            </a:solidFill>
          </p:spPr>
          <p:txBody>
            <a:bodyPr/>
            <a:lstStyle/>
            <a:p>
              <a:endParaRPr lang="en-IN"/>
            </a:p>
          </p:txBody>
        </p:sp>
      </p:grpSp>
      <p:sp>
        <p:nvSpPr>
          <p:cNvPr id="29" name="TextBox 29"/>
          <p:cNvSpPr txBox="1"/>
          <p:nvPr/>
        </p:nvSpPr>
        <p:spPr>
          <a:xfrm>
            <a:off x="9427444" y="6725691"/>
            <a:ext cx="425203" cy="531614"/>
          </a:xfrm>
          <a:prstGeom prst="rect">
            <a:avLst/>
          </a:prstGeom>
        </p:spPr>
        <p:txBody>
          <a:bodyPr lIns="0" tIns="0" rIns="0" bIns="0" rtlCol="0" anchor="t">
            <a:spAutoFit/>
          </a:bodyPr>
          <a:lstStyle/>
          <a:p>
            <a:pPr algn="ctr">
              <a:lnSpc>
                <a:spcPts val="3975"/>
              </a:lnSpc>
            </a:pPr>
            <a:r>
              <a:rPr lang="en-US" sz="3312">
                <a:solidFill>
                  <a:srgbClr val="2A2742"/>
                </a:solidFill>
                <a:latin typeface="Varela Round"/>
                <a:ea typeface="Varela Round"/>
                <a:cs typeface="Varela Round"/>
                <a:sym typeface="Varela Round"/>
              </a:rPr>
              <a:t>4</a:t>
            </a:r>
          </a:p>
        </p:txBody>
      </p:sp>
      <p:sp>
        <p:nvSpPr>
          <p:cNvPr id="30" name="TextBox 30"/>
          <p:cNvSpPr txBox="1"/>
          <p:nvPr/>
        </p:nvSpPr>
        <p:spPr>
          <a:xfrm>
            <a:off x="10242500" y="6630441"/>
            <a:ext cx="5216872" cy="626864"/>
          </a:xfrm>
          <a:prstGeom prst="rect">
            <a:avLst/>
          </a:prstGeom>
        </p:spPr>
        <p:txBody>
          <a:bodyPr lIns="0" tIns="0" rIns="0" bIns="0" rtlCol="0" anchor="t">
            <a:spAutoFit/>
          </a:bodyPr>
          <a:lstStyle/>
          <a:p>
            <a:pPr algn="l">
              <a:lnSpc>
                <a:spcPts val="4949"/>
              </a:lnSpc>
            </a:pPr>
            <a:r>
              <a:rPr lang="en-US" sz="3312">
                <a:solidFill>
                  <a:srgbClr val="2A2742"/>
                </a:solidFill>
                <a:latin typeface="Varela Round"/>
                <a:ea typeface="Varela Round"/>
                <a:cs typeface="Varela Round"/>
                <a:sym typeface="Varela Round"/>
              </a:rPr>
              <a:t>Reporting &amp; Future Vision</a:t>
            </a:r>
          </a:p>
        </p:txBody>
      </p:sp>
      <p:sp>
        <p:nvSpPr>
          <p:cNvPr id="31" name="TextBox 31"/>
          <p:cNvSpPr txBox="1"/>
          <p:nvPr/>
        </p:nvSpPr>
        <p:spPr>
          <a:xfrm>
            <a:off x="10242500" y="7255966"/>
            <a:ext cx="7053262" cy="625079"/>
          </a:xfrm>
          <a:prstGeom prst="rect">
            <a:avLst/>
          </a:prstGeom>
        </p:spPr>
        <p:txBody>
          <a:bodyPr lIns="0" tIns="0" rIns="0" bIns="0" rtlCol="0" anchor="t">
            <a:spAutoFit/>
          </a:bodyPr>
          <a:lstStyle/>
          <a:p>
            <a:pPr algn="l">
              <a:lnSpc>
                <a:spcPts val="4274"/>
              </a:lnSpc>
            </a:pPr>
            <a:r>
              <a:rPr lang="en-US" sz="2187">
                <a:solidFill>
                  <a:srgbClr val="2A2742"/>
                </a:solidFill>
                <a:latin typeface="Arimo"/>
                <a:ea typeface="Arimo"/>
                <a:cs typeface="Arimo"/>
                <a:sym typeface="Arimo"/>
              </a:rPr>
              <a:t>Delivering insights and charting the path forward.</a:t>
            </a:r>
          </a:p>
        </p:txBody>
      </p:sp>
      <p:pic>
        <p:nvPicPr>
          <p:cNvPr id="32" name="Picture 4">
            <a:extLst>
              <a:ext uri="{FF2B5EF4-FFF2-40B4-BE49-F238E27FC236}">
                <a16:creationId xmlns:a16="http://schemas.microsoft.com/office/drawing/2014/main" id="{896AF29F-E3C3-B310-D9B5-0A3EC51D4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27"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r="-17"/>
              </a:stretch>
            </a:blipFill>
          </p:spPr>
          <p:txBody>
            <a:bodyPr/>
            <a:lstStyle/>
            <a:p>
              <a:endParaRPr lang="en-IN"/>
            </a:p>
          </p:txBody>
        </p:sp>
      </p:grpSp>
      <p:grpSp>
        <p:nvGrpSpPr>
          <p:cNvPr id="4" name="Group 4"/>
          <p:cNvGrpSpPr/>
          <p:nvPr/>
        </p:nvGrpSpPr>
        <p:grpSpPr>
          <a:xfrm>
            <a:off x="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56078"/>
              </a:srgbClr>
            </a:solidFill>
          </p:spPr>
          <p:txBody>
            <a:bodyPr/>
            <a:lstStyle/>
            <a:p>
              <a:endParaRPr lang="en-IN"/>
            </a:p>
          </p:txBody>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txBody>
            <a:bodyPr/>
            <a:lstStyle/>
            <a:p>
              <a:endParaRPr lang="en-IN"/>
            </a:p>
          </p:txBody>
        </p:sp>
      </p:grpSp>
      <p:grpSp>
        <p:nvGrpSpPr>
          <p:cNvPr id="8" name="Group 8"/>
          <p:cNvGrpSpPr>
            <a:grpSpLocks noChangeAspect="1"/>
          </p:cNvGrpSpPr>
          <p:nvPr/>
        </p:nvGrpSpPr>
        <p:grpSpPr>
          <a:xfrm>
            <a:off x="11430000" y="1409700"/>
            <a:ext cx="6858000" cy="88773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txBody>
            <a:bodyPr/>
            <a:lstStyle/>
            <a:p>
              <a:endParaRPr lang="en-IN"/>
            </a:p>
          </p:txBody>
        </p:sp>
      </p:grpSp>
      <p:sp>
        <p:nvSpPr>
          <p:cNvPr id="10" name="TextBox 10"/>
          <p:cNvSpPr txBox="1"/>
          <p:nvPr/>
        </p:nvSpPr>
        <p:spPr>
          <a:xfrm>
            <a:off x="992238" y="2351931"/>
            <a:ext cx="7088237" cy="1047899"/>
          </a:xfrm>
          <a:prstGeom prst="rect">
            <a:avLst/>
          </a:prstGeom>
        </p:spPr>
        <p:txBody>
          <a:bodyPr lIns="0" tIns="0" rIns="0" bIns="0" rtlCol="0" anchor="t">
            <a:spAutoFit/>
          </a:bodyPr>
          <a:lstStyle/>
          <a:p>
            <a:pPr algn="l">
              <a:lnSpc>
                <a:spcPts val="8324"/>
              </a:lnSpc>
            </a:pPr>
            <a:r>
              <a:rPr lang="en-US" sz="5562" dirty="0">
                <a:solidFill>
                  <a:srgbClr val="231971"/>
                </a:solidFill>
                <a:latin typeface="Varela Round"/>
                <a:ea typeface="Varela Round"/>
                <a:cs typeface="Varela Round"/>
                <a:sym typeface="Varela Round"/>
              </a:rPr>
              <a:t>Introduction</a:t>
            </a:r>
          </a:p>
        </p:txBody>
      </p:sp>
      <p:sp>
        <p:nvSpPr>
          <p:cNvPr id="11" name="TextBox 11"/>
          <p:cNvSpPr txBox="1"/>
          <p:nvPr/>
        </p:nvSpPr>
        <p:spPr>
          <a:xfrm>
            <a:off x="992238" y="3653581"/>
            <a:ext cx="9445526" cy="1902059"/>
          </a:xfrm>
          <a:prstGeom prst="rect">
            <a:avLst/>
          </a:prstGeom>
        </p:spPr>
        <p:txBody>
          <a:bodyPr lIns="0" tIns="0" rIns="0" bIns="0" rtlCol="0" anchor="t">
            <a:spAutoFit/>
          </a:bodyPr>
          <a:lstStyle/>
          <a:p>
            <a:r>
              <a:rPr lang="en-US" sz="2190" dirty="0" err="1">
                <a:latin typeface="Arimo" panose="020B0604020202020204" charset="0"/>
                <a:ea typeface="Arimo" panose="020B0604020202020204" charset="0"/>
                <a:cs typeface="Arimo" panose="020B0604020202020204" charset="0"/>
              </a:rPr>
              <a:t>FairPlayAI</a:t>
            </a:r>
            <a:r>
              <a:rPr lang="en-US" sz="2190" dirty="0">
                <a:latin typeface="Arimo" panose="020B0604020202020204" charset="0"/>
                <a:ea typeface="Arimo" panose="020B0604020202020204" charset="0"/>
                <a:cs typeface="Arimo" panose="020B0604020202020204" charset="0"/>
              </a:rPr>
              <a:t> is a user-friendly web platform designed to detect, analyze, and</a:t>
            </a:r>
          </a:p>
          <a:p>
            <a:endParaRPr lang="en-US" sz="1200" dirty="0">
              <a:latin typeface="Arimo" panose="020B0604020202020204" charset="0"/>
              <a:ea typeface="Arimo" panose="020B0604020202020204" charset="0"/>
              <a:cs typeface="Arimo" panose="020B0604020202020204" charset="0"/>
            </a:endParaRPr>
          </a:p>
          <a:p>
            <a:r>
              <a:rPr lang="en-US" sz="2190" dirty="0">
                <a:latin typeface="Arimo" panose="020B0604020202020204" charset="0"/>
                <a:ea typeface="Arimo" panose="020B0604020202020204" charset="0"/>
                <a:cs typeface="Arimo" panose="020B0604020202020204" charset="0"/>
              </a:rPr>
              <a:t>reduce bias in machine learning models</a:t>
            </a:r>
            <a:r>
              <a:rPr lang="en-US" sz="2190" b="1" dirty="0">
                <a:latin typeface="Arimo" panose="020B0604020202020204" charset="0"/>
                <a:ea typeface="Arimo" panose="020B0604020202020204" charset="0"/>
                <a:cs typeface="Arimo" panose="020B0604020202020204" charset="0"/>
              </a:rPr>
              <a:t>.</a:t>
            </a:r>
            <a:r>
              <a:rPr lang="en-US" sz="2190" dirty="0">
                <a:latin typeface="Arimo" panose="020B0604020202020204" charset="0"/>
                <a:ea typeface="Arimo" panose="020B0604020202020204" charset="0"/>
                <a:cs typeface="Arimo" panose="020B0604020202020204" charset="0"/>
              </a:rPr>
              <a:t> Users can upload datasets, clean</a:t>
            </a:r>
          </a:p>
          <a:p>
            <a:endParaRPr lang="en-US" sz="1200" dirty="0">
              <a:latin typeface="Arimo" panose="020B0604020202020204" charset="0"/>
              <a:ea typeface="Arimo" panose="020B0604020202020204" charset="0"/>
              <a:cs typeface="Arimo" panose="020B0604020202020204" charset="0"/>
            </a:endParaRPr>
          </a:p>
          <a:p>
            <a:r>
              <a:rPr lang="en-US" sz="2190" dirty="0">
                <a:latin typeface="Arimo" panose="020B0604020202020204" charset="0"/>
                <a:ea typeface="Arimo" panose="020B0604020202020204" charset="0"/>
                <a:cs typeface="Arimo" panose="020B0604020202020204" charset="0"/>
              </a:rPr>
              <a:t>data, train classification or regression models, and access detailed</a:t>
            </a:r>
          </a:p>
          <a:p>
            <a:endParaRPr lang="en-US" sz="1200" dirty="0">
              <a:latin typeface="Arimo" panose="020B0604020202020204" charset="0"/>
              <a:ea typeface="Arimo" panose="020B0604020202020204" charset="0"/>
              <a:cs typeface="Arimo" panose="020B0604020202020204" charset="0"/>
            </a:endParaRPr>
          </a:p>
          <a:p>
            <a:r>
              <a:rPr lang="en-US" sz="2190" dirty="0">
                <a:latin typeface="Arimo" panose="020B0604020202020204" charset="0"/>
                <a:ea typeface="Arimo" panose="020B0604020202020204" charset="0"/>
                <a:cs typeface="Arimo" panose="020B0604020202020204" charset="0"/>
              </a:rPr>
              <a:t>performance and fairness reports.</a:t>
            </a:r>
          </a:p>
        </p:txBody>
      </p:sp>
      <p:sp>
        <p:nvSpPr>
          <p:cNvPr id="12" name="TextBox 12"/>
          <p:cNvSpPr txBox="1"/>
          <p:nvPr/>
        </p:nvSpPr>
        <p:spPr>
          <a:xfrm>
            <a:off x="992238" y="6240661"/>
            <a:ext cx="9445526" cy="1532335"/>
          </a:xfrm>
          <a:prstGeom prst="rect">
            <a:avLst/>
          </a:prstGeom>
        </p:spPr>
        <p:txBody>
          <a:bodyPr lIns="0" tIns="0" rIns="0" bIns="0" rtlCol="0" anchor="t">
            <a:spAutoFit/>
          </a:bodyPr>
          <a:lstStyle/>
          <a:p>
            <a:pPr algn="l">
              <a:lnSpc>
                <a:spcPts val="4274"/>
              </a:lnSpc>
            </a:pPr>
            <a:r>
              <a:rPr lang="en-US" sz="2187" dirty="0">
                <a:solidFill>
                  <a:srgbClr val="2A2742"/>
                </a:solidFill>
                <a:latin typeface="Arimo"/>
                <a:ea typeface="Arimo"/>
                <a:cs typeface="Arimo"/>
                <a:sym typeface="Arimo"/>
              </a:rPr>
              <a:t>The platform simplifies the machine learning process, making fairness analysis accessible even to non-experts. </a:t>
            </a:r>
            <a:r>
              <a:rPr lang="en-US" sz="2187" dirty="0" err="1">
                <a:solidFill>
                  <a:srgbClr val="2A2742"/>
                </a:solidFill>
                <a:latin typeface="Arimo"/>
                <a:ea typeface="Arimo"/>
                <a:cs typeface="Arimo"/>
                <a:sym typeface="Arimo"/>
              </a:rPr>
              <a:t>FairPlayAI</a:t>
            </a:r>
            <a:r>
              <a:rPr lang="en-US" sz="2187" dirty="0">
                <a:solidFill>
                  <a:srgbClr val="2A2742"/>
                </a:solidFill>
                <a:latin typeface="Arimo"/>
                <a:ea typeface="Arimo"/>
                <a:cs typeface="Arimo"/>
                <a:sym typeface="Arimo"/>
              </a:rPr>
              <a:t> supports users from all backgrounds in building more ethical, reliable, and transparent AI systems.</a:t>
            </a:r>
          </a:p>
        </p:txBody>
      </p:sp>
      <p:pic>
        <p:nvPicPr>
          <p:cNvPr id="13" name="Picture 4">
            <a:extLst>
              <a:ext uri="{FF2B5EF4-FFF2-40B4-BE49-F238E27FC236}">
                <a16:creationId xmlns:a16="http://schemas.microsoft.com/office/drawing/2014/main" id="{029F1B90-7139-02CB-BF7F-FA256C923D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9850" y="-20611"/>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r="-17"/>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56078"/>
              </a:srgbClr>
            </a:solidFill>
          </p:spPr>
          <p:txBody>
            <a:bodyPr/>
            <a:lstStyle/>
            <a:p>
              <a:endParaRPr lang="en-IN"/>
            </a:p>
          </p:txBody>
        </p:sp>
      </p:grpSp>
      <p:sp>
        <p:nvSpPr>
          <p:cNvPr id="6" name="TextBox 6"/>
          <p:cNvSpPr txBox="1"/>
          <p:nvPr/>
        </p:nvSpPr>
        <p:spPr>
          <a:xfrm>
            <a:off x="886420" y="621209"/>
            <a:ext cx="3166021" cy="471785"/>
          </a:xfrm>
          <a:prstGeom prst="rect">
            <a:avLst/>
          </a:prstGeom>
        </p:spPr>
        <p:txBody>
          <a:bodyPr lIns="0" tIns="0" rIns="0" bIns="0" rtlCol="0" anchor="t">
            <a:spAutoFit/>
          </a:bodyPr>
          <a:lstStyle/>
          <a:p>
            <a:pPr algn="l">
              <a:lnSpc>
                <a:spcPts val="3674"/>
              </a:lnSpc>
            </a:pPr>
            <a:r>
              <a:rPr lang="en-US" sz="2437">
                <a:solidFill>
                  <a:srgbClr val="231971"/>
                </a:solidFill>
                <a:latin typeface="Varela Round"/>
                <a:ea typeface="Varela Round"/>
                <a:cs typeface="Varela Round"/>
                <a:sym typeface="Varela Round"/>
              </a:rPr>
              <a:t>Problem Types</a:t>
            </a:r>
          </a:p>
        </p:txBody>
      </p:sp>
      <p:sp>
        <p:nvSpPr>
          <p:cNvPr id="7" name="TextBox 7"/>
          <p:cNvSpPr txBox="1"/>
          <p:nvPr/>
        </p:nvSpPr>
        <p:spPr>
          <a:xfrm>
            <a:off x="886420" y="1203275"/>
            <a:ext cx="8788896" cy="934342"/>
          </a:xfrm>
          <a:prstGeom prst="rect">
            <a:avLst/>
          </a:prstGeom>
        </p:spPr>
        <p:txBody>
          <a:bodyPr lIns="0" tIns="0" rIns="0" bIns="0" rtlCol="0" anchor="t">
            <a:spAutoFit/>
          </a:bodyPr>
          <a:lstStyle/>
          <a:p>
            <a:pPr algn="l">
              <a:lnSpc>
                <a:spcPts val="7424"/>
              </a:lnSpc>
            </a:pPr>
            <a:r>
              <a:rPr lang="en-US" sz="4937">
                <a:solidFill>
                  <a:srgbClr val="231971"/>
                </a:solidFill>
                <a:latin typeface="Varela Round"/>
                <a:ea typeface="Varela Round"/>
                <a:cs typeface="Varela Round"/>
                <a:sym typeface="Varela Round"/>
              </a:rPr>
              <a:t>Versatile ML Problem Solving</a:t>
            </a:r>
          </a:p>
        </p:txBody>
      </p:sp>
      <p:sp>
        <p:nvSpPr>
          <p:cNvPr id="8" name="TextBox 8"/>
          <p:cNvSpPr txBox="1"/>
          <p:nvPr/>
        </p:nvSpPr>
        <p:spPr>
          <a:xfrm>
            <a:off x="886420" y="2355503"/>
            <a:ext cx="16515159" cy="972443"/>
          </a:xfrm>
          <a:prstGeom prst="rect">
            <a:avLst/>
          </a:prstGeom>
        </p:spPr>
        <p:txBody>
          <a:bodyPr lIns="0" tIns="0" rIns="0" bIns="0" rtlCol="0" anchor="t">
            <a:spAutoFit/>
          </a:bodyPr>
          <a:lstStyle/>
          <a:p>
            <a:pPr algn="l">
              <a:lnSpc>
                <a:spcPts val="3824"/>
              </a:lnSpc>
            </a:pPr>
            <a:r>
              <a:rPr lang="en-US" sz="1937" b="1">
                <a:solidFill>
                  <a:srgbClr val="2A2742"/>
                </a:solidFill>
                <a:latin typeface="Arimo Bold"/>
                <a:ea typeface="Arimo Bold"/>
                <a:cs typeface="Arimo Bold"/>
                <a:sym typeface="Arimo Bold"/>
              </a:rPr>
              <a:t>FairPlayAI</a:t>
            </a:r>
            <a:r>
              <a:rPr lang="en-US" sz="1937">
                <a:solidFill>
                  <a:srgbClr val="2A2742"/>
                </a:solidFill>
                <a:latin typeface="Arimo"/>
                <a:ea typeface="Arimo"/>
                <a:cs typeface="Arimo"/>
                <a:sym typeface="Arimo"/>
              </a:rPr>
              <a:t> is an automated ML tool that takes your data and automatically decides whether to use classification or regression, based on what you're trying to predict—so you don’t need to manually select the type of model.</a:t>
            </a:r>
          </a:p>
        </p:txBody>
      </p:sp>
      <p:grpSp>
        <p:nvGrpSpPr>
          <p:cNvPr id="9" name="Group 9"/>
          <p:cNvGrpSpPr/>
          <p:nvPr/>
        </p:nvGrpSpPr>
        <p:grpSpPr>
          <a:xfrm>
            <a:off x="880467" y="3606849"/>
            <a:ext cx="8142834" cy="5988695"/>
            <a:chOff x="0" y="0"/>
            <a:chExt cx="10857112" cy="7984927"/>
          </a:xfrm>
        </p:grpSpPr>
        <p:sp>
          <p:nvSpPr>
            <p:cNvPr id="10" name="Freeform 10"/>
            <p:cNvSpPr/>
            <p:nvPr/>
          </p:nvSpPr>
          <p:spPr>
            <a:xfrm>
              <a:off x="7874" y="7874"/>
              <a:ext cx="10841355" cy="7969123"/>
            </a:xfrm>
            <a:custGeom>
              <a:avLst/>
              <a:gdLst/>
              <a:ahLst/>
              <a:cxnLst/>
              <a:rect l="l" t="t" r="r" b="b"/>
              <a:pathLst>
                <a:path w="10841355" h="7969123">
                  <a:moveTo>
                    <a:pt x="0" y="141859"/>
                  </a:moveTo>
                  <a:cubicBezTo>
                    <a:pt x="0" y="63627"/>
                    <a:pt x="63627" y="0"/>
                    <a:pt x="141986" y="0"/>
                  </a:cubicBezTo>
                  <a:lnTo>
                    <a:pt x="10699369" y="0"/>
                  </a:lnTo>
                  <a:cubicBezTo>
                    <a:pt x="10777728" y="0"/>
                    <a:pt x="10841355" y="63500"/>
                    <a:pt x="10841355" y="141859"/>
                  </a:cubicBezTo>
                  <a:lnTo>
                    <a:pt x="10841355" y="7827264"/>
                  </a:lnTo>
                  <a:cubicBezTo>
                    <a:pt x="10841355" y="7905623"/>
                    <a:pt x="10777855" y="7969123"/>
                    <a:pt x="10699369" y="7969123"/>
                  </a:cubicBezTo>
                  <a:lnTo>
                    <a:pt x="141986" y="7969123"/>
                  </a:lnTo>
                  <a:cubicBezTo>
                    <a:pt x="63627" y="7969123"/>
                    <a:pt x="0" y="7905623"/>
                    <a:pt x="0" y="7827264"/>
                  </a:cubicBezTo>
                  <a:close/>
                </a:path>
              </a:pathLst>
            </a:custGeom>
            <a:solidFill>
              <a:srgbClr val="E9E6FA"/>
            </a:solidFill>
          </p:spPr>
          <p:txBody>
            <a:bodyPr/>
            <a:lstStyle/>
            <a:p>
              <a:endParaRPr lang="en-IN"/>
            </a:p>
          </p:txBody>
        </p:sp>
        <p:sp>
          <p:nvSpPr>
            <p:cNvPr id="11" name="Freeform 11"/>
            <p:cNvSpPr/>
            <p:nvPr/>
          </p:nvSpPr>
          <p:spPr>
            <a:xfrm>
              <a:off x="0" y="0"/>
              <a:ext cx="10857103" cy="7984871"/>
            </a:xfrm>
            <a:custGeom>
              <a:avLst/>
              <a:gdLst/>
              <a:ahLst/>
              <a:cxnLst/>
              <a:rect l="l" t="t" r="r" b="b"/>
              <a:pathLst>
                <a:path w="10857103" h="7984871">
                  <a:moveTo>
                    <a:pt x="0" y="149733"/>
                  </a:moveTo>
                  <a:cubicBezTo>
                    <a:pt x="0" y="67056"/>
                    <a:pt x="67056" y="0"/>
                    <a:pt x="149860" y="0"/>
                  </a:cubicBezTo>
                  <a:lnTo>
                    <a:pt x="10707243" y="0"/>
                  </a:lnTo>
                  <a:lnTo>
                    <a:pt x="10707243" y="7874"/>
                  </a:lnTo>
                  <a:lnTo>
                    <a:pt x="10707243" y="0"/>
                  </a:lnTo>
                  <a:cubicBezTo>
                    <a:pt x="10790048" y="0"/>
                    <a:pt x="10857103" y="67056"/>
                    <a:pt x="10857103" y="149733"/>
                  </a:cubicBezTo>
                  <a:lnTo>
                    <a:pt x="10849229" y="149733"/>
                  </a:lnTo>
                  <a:lnTo>
                    <a:pt x="10857103" y="149733"/>
                  </a:lnTo>
                  <a:lnTo>
                    <a:pt x="10857103" y="7835138"/>
                  </a:lnTo>
                  <a:lnTo>
                    <a:pt x="10849229" y="7835138"/>
                  </a:lnTo>
                  <a:lnTo>
                    <a:pt x="10857103" y="7835138"/>
                  </a:lnTo>
                  <a:cubicBezTo>
                    <a:pt x="10857103" y="7917815"/>
                    <a:pt x="10790048" y="7984871"/>
                    <a:pt x="10707243" y="7984871"/>
                  </a:cubicBezTo>
                  <a:lnTo>
                    <a:pt x="10707243" y="7976997"/>
                  </a:lnTo>
                  <a:lnTo>
                    <a:pt x="10707243" y="7984871"/>
                  </a:lnTo>
                  <a:lnTo>
                    <a:pt x="149860" y="7984871"/>
                  </a:lnTo>
                  <a:lnTo>
                    <a:pt x="149860" y="7976997"/>
                  </a:lnTo>
                  <a:lnTo>
                    <a:pt x="149860" y="7984871"/>
                  </a:lnTo>
                  <a:cubicBezTo>
                    <a:pt x="67056" y="7984871"/>
                    <a:pt x="0" y="7917815"/>
                    <a:pt x="0" y="7835138"/>
                  </a:cubicBezTo>
                  <a:lnTo>
                    <a:pt x="0" y="149733"/>
                  </a:lnTo>
                  <a:lnTo>
                    <a:pt x="7874" y="149733"/>
                  </a:lnTo>
                  <a:lnTo>
                    <a:pt x="0" y="149733"/>
                  </a:lnTo>
                  <a:moveTo>
                    <a:pt x="15875" y="149733"/>
                  </a:moveTo>
                  <a:lnTo>
                    <a:pt x="15875" y="7835138"/>
                  </a:lnTo>
                  <a:lnTo>
                    <a:pt x="7874" y="7835138"/>
                  </a:lnTo>
                  <a:lnTo>
                    <a:pt x="15748" y="7835138"/>
                  </a:lnTo>
                  <a:cubicBezTo>
                    <a:pt x="15748" y="7909052"/>
                    <a:pt x="75692" y="7968996"/>
                    <a:pt x="149733" y="7968996"/>
                  </a:cubicBezTo>
                  <a:lnTo>
                    <a:pt x="10707243" y="7968996"/>
                  </a:lnTo>
                  <a:cubicBezTo>
                    <a:pt x="10781285" y="7968996"/>
                    <a:pt x="10841228" y="7909052"/>
                    <a:pt x="10841228" y="7835138"/>
                  </a:cubicBezTo>
                  <a:lnTo>
                    <a:pt x="10841228" y="149733"/>
                  </a:lnTo>
                  <a:cubicBezTo>
                    <a:pt x="10841228" y="75819"/>
                    <a:pt x="10781285" y="15875"/>
                    <a:pt x="10707243" y="15875"/>
                  </a:cubicBezTo>
                  <a:lnTo>
                    <a:pt x="149860" y="15875"/>
                  </a:lnTo>
                  <a:lnTo>
                    <a:pt x="149860" y="7874"/>
                  </a:lnTo>
                  <a:lnTo>
                    <a:pt x="149860" y="15875"/>
                  </a:lnTo>
                  <a:cubicBezTo>
                    <a:pt x="75819" y="15875"/>
                    <a:pt x="15875" y="75819"/>
                    <a:pt x="15875" y="149733"/>
                  </a:cubicBezTo>
                  <a:close/>
                </a:path>
              </a:pathLst>
            </a:custGeom>
            <a:solidFill>
              <a:srgbClr val="BDB8DF"/>
            </a:solidFill>
          </p:spPr>
          <p:txBody>
            <a:bodyPr/>
            <a:lstStyle/>
            <a:p>
              <a:endParaRPr lang="en-IN"/>
            </a:p>
          </p:txBody>
        </p:sp>
      </p:grpSp>
      <p:grpSp>
        <p:nvGrpSpPr>
          <p:cNvPr id="12" name="Group 12"/>
          <p:cNvGrpSpPr/>
          <p:nvPr/>
        </p:nvGrpSpPr>
        <p:grpSpPr>
          <a:xfrm>
            <a:off x="1149102" y="3875485"/>
            <a:ext cx="759767" cy="759767"/>
            <a:chOff x="0" y="0"/>
            <a:chExt cx="1013023" cy="1013023"/>
          </a:xfrm>
        </p:grpSpPr>
        <p:sp>
          <p:nvSpPr>
            <p:cNvPr id="13" name="Freeform 13"/>
            <p:cNvSpPr/>
            <p:nvPr/>
          </p:nvSpPr>
          <p:spPr>
            <a:xfrm>
              <a:off x="0" y="0"/>
              <a:ext cx="1013079" cy="1013079"/>
            </a:xfrm>
            <a:custGeom>
              <a:avLst/>
              <a:gdLst/>
              <a:ahLst/>
              <a:cxnLst/>
              <a:rect l="l" t="t" r="r" b="b"/>
              <a:pathLst>
                <a:path w="1013079" h="1013079">
                  <a:moveTo>
                    <a:pt x="0" y="506476"/>
                  </a:moveTo>
                  <a:cubicBezTo>
                    <a:pt x="0" y="226822"/>
                    <a:pt x="226822" y="0"/>
                    <a:pt x="506476" y="0"/>
                  </a:cubicBezTo>
                  <a:cubicBezTo>
                    <a:pt x="786130" y="0"/>
                    <a:pt x="1013079" y="226822"/>
                    <a:pt x="1013079" y="506476"/>
                  </a:cubicBezTo>
                  <a:cubicBezTo>
                    <a:pt x="1013079" y="786130"/>
                    <a:pt x="786257" y="1013079"/>
                    <a:pt x="506476" y="1013079"/>
                  </a:cubicBezTo>
                  <a:cubicBezTo>
                    <a:pt x="226695" y="1013079"/>
                    <a:pt x="0" y="786257"/>
                    <a:pt x="0" y="506476"/>
                  </a:cubicBezTo>
                  <a:close/>
                </a:path>
              </a:pathLst>
            </a:custGeom>
            <a:solidFill>
              <a:srgbClr val="5E4CE6"/>
            </a:solidFill>
          </p:spPr>
          <p:txBody>
            <a:bodyPr/>
            <a:lstStyle/>
            <a:p>
              <a:endParaRPr lang="en-IN"/>
            </a:p>
          </p:txBody>
        </p:sp>
      </p:grpSp>
      <p:grpSp>
        <p:nvGrpSpPr>
          <p:cNvPr id="14" name="Group 14"/>
          <p:cNvGrpSpPr>
            <a:grpSpLocks noChangeAspect="1"/>
          </p:cNvGrpSpPr>
          <p:nvPr/>
        </p:nvGrpSpPr>
        <p:grpSpPr>
          <a:xfrm>
            <a:off x="1358056" y="4041725"/>
            <a:ext cx="341859" cy="427285"/>
            <a:chOff x="0" y="0"/>
            <a:chExt cx="455812" cy="569713"/>
          </a:xfrm>
        </p:grpSpPr>
        <p:sp>
          <p:nvSpPr>
            <p:cNvPr id="15" name="Freeform 15" descr="preencoded.png"/>
            <p:cNvSpPr/>
            <p:nvPr/>
          </p:nvSpPr>
          <p:spPr>
            <a:xfrm>
              <a:off x="0" y="0"/>
              <a:ext cx="455803" cy="569722"/>
            </a:xfrm>
            <a:custGeom>
              <a:avLst/>
              <a:gdLst/>
              <a:ahLst/>
              <a:cxnLst/>
              <a:rect l="l" t="t" r="r" b="b"/>
              <a:pathLst>
                <a:path w="455803" h="569722">
                  <a:moveTo>
                    <a:pt x="0" y="0"/>
                  </a:moveTo>
                  <a:lnTo>
                    <a:pt x="455803" y="0"/>
                  </a:lnTo>
                  <a:lnTo>
                    <a:pt x="455803" y="569722"/>
                  </a:lnTo>
                  <a:lnTo>
                    <a:pt x="0" y="569722"/>
                  </a:lnTo>
                  <a:lnTo>
                    <a:pt x="0" y="0"/>
                  </a:lnTo>
                  <a:close/>
                </a:path>
              </a:pathLst>
            </a:custGeom>
            <a:blipFill>
              <a:blip r:embed="rId4"/>
              <a:stretch>
                <a:fillRect r="-1" b="-7"/>
              </a:stretch>
            </a:blipFill>
          </p:spPr>
          <p:txBody>
            <a:bodyPr/>
            <a:lstStyle/>
            <a:p>
              <a:endParaRPr lang="en-IN"/>
            </a:p>
          </p:txBody>
        </p:sp>
      </p:grpSp>
      <p:sp>
        <p:nvSpPr>
          <p:cNvPr id="16" name="TextBox 16"/>
          <p:cNvSpPr txBox="1"/>
          <p:nvPr/>
        </p:nvSpPr>
        <p:spPr>
          <a:xfrm>
            <a:off x="1149102" y="4793159"/>
            <a:ext cx="3799135" cy="570160"/>
          </a:xfrm>
          <a:prstGeom prst="rect">
            <a:avLst/>
          </a:prstGeom>
        </p:spPr>
        <p:txBody>
          <a:bodyPr lIns="0" tIns="0" rIns="0" bIns="0" rtlCol="0" anchor="t">
            <a:spAutoFit/>
          </a:bodyPr>
          <a:lstStyle/>
          <a:p>
            <a:pPr algn="l">
              <a:lnSpc>
                <a:spcPts val="4424"/>
              </a:lnSpc>
            </a:pPr>
            <a:r>
              <a:rPr lang="en-US" sz="2937">
                <a:solidFill>
                  <a:srgbClr val="2A2742"/>
                </a:solidFill>
                <a:latin typeface="Varela Round"/>
                <a:ea typeface="Varela Round"/>
                <a:cs typeface="Varela Round"/>
                <a:sym typeface="Varela Round"/>
              </a:rPr>
              <a:t>Classification</a:t>
            </a:r>
          </a:p>
        </p:txBody>
      </p:sp>
      <p:sp>
        <p:nvSpPr>
          <p:cNvPr id="17" name="TextBox 17"/>
          <p:cNvSpPr txBox="1"/>
          <p:nvPr/>
        </p:nvSpPr>
        <p:spPr>
          <a:xfrm>
            <a:off x="1149102" y="5353347"/>
            <a:ext cx="7605564" cy="1377703"/>
          </a:xfrm>
          <a:prstGeom prst="rect">
            <a:avLst/>
          </a:prstGeom>
        </p:spPr>
        <p:txBody>
          <a:bodyPr lIns="0" tIns="0" rIns="0" bIns="0" rtlCol="0" anchor="t">
            <a:spAutoFit/>
          </a:bodyPr>
          <a:lstStyle/>
          <a:p>
            <a:pPr algn="l">
              <a:lnSpc>
                <a:spcPts val="3824"/>
              </a:lnSpc>
            </a:pPr>
            <a:r>
              <a:rPr lang="en-US" sz="1937">
                <a:solidFill>
                  <a:srgbClr val="2A2742"/>
                </a:solidFill>
                <a:latin typeface="Arimo"/>
                <a:ea typeface="Arimo"/>
                <a:cs typeface="Arimo"/>
                <a:sym typeface="Arimo"/>
              </a:rPr>
              <a:t>For scenarios involving </a:t>
            </a:r>
            <a:r>
              <a:rPr lang="en-US" sz="1937" b="1">
                <a:solidFill>
                  <a:srgbClr val="2A2742"/>
                </a:solidFill>
                <a:latin typeface="Arimo Bold"/>
                <a:ea typeface="Arimo Bold"/>
                <a:cs typeface="Arimo Bold"/>
                <a:sym typeface="Arimo Bold"/>
              </a:rPr>
              <a:t>categorical target variables</a:t>
            </a:r>
            <a:r>
              <a:rPr lang="en-US" sz="1937">
                <a:solidFill>
                  <a:srgbClr val="2A2742"/>
                </a:solidFill>
                <a:latin typeface="Arimo"/>
                <a:ea typeface="Arimo"/>
                <a:cs typeface="Arimo"/>
                <a:sym typeface="Arimo"/>
              </a:rPr>
              <a:t>, FairPlayAI automatically configures for classification tasks, predicting discrete outcomes.</a:t>
            </a:r>
          </a:p>
        </p:txBody>
      </p:sp>
      <p:sp>
        <p:nvSpPr>
          <p:cNvPr id="18" name="TextBox 18"/>
          <p:cNvSpPr txBox="1"/>
          <p:nvPr/>
        </p:nvSpPr>
        <p:spPr>
          <a:xfrm>
            <a:off x="1149102" y="6721079"/>
            <a:ext cx="7605564" cy="567184"/>
          </a:xfrm>
          <a:prstGeom prst="rect">
            <a:avLst/>
          </a:prstGeom>
        </p:spPr>
        <p:txBody>
          <a:bodyPr lIns="0" tIns="0" rIns="0" bIns="0" rtlCol="0" anchor="t">
            <a:spAutoFit/>
          </a:bodyPr>
          <a:lstStyle/>
          <a:p>
            <a:pPr algn="l">
              <a:lnSpc>
                <a:spcPts val="3824"/>
              </a:lnSpc>
            </a:pPr>
            <a:r>
              <a:rPr lang="en-US" sz="1937" b="1">
                <a:solidFill>
                  <a:srgbClr val="2A2742"/>
                </a:solidFill>
                <a:latin typeface="Arimo Bold"/>
                <a:ea typeface="Arimo Bold"/>
                <a:cs typeface="Arimo Bold"/>
                <a:sym typeface="Arimo Bold"/>
              </a:rPr>
              <a:t>Models used:</a:t>
            </a:r>
          </a:p>
        </p:txBody>
      </p:sp>
      <p:sp>
        <p:nvSpPr>
          <p:cNvPr id="19" name="TextBox 19"/>
          <p:cNvSpPr txBox="1"/>
          <p:nvPr/>
        </p:nvSpPr>
        <p:spPr>
          <a:xfrm>
            <a:off x="1149102" y="7278290"/>
            <a:ext cx="7605564" cy="567184"/>
          </a:xfrm>
          <a:prstGeom prst="rect">
            <a:avLst/>
          </a:prstGeom>
        </p:spPr>
        <p:txBody>
          <a:bodyPr lIns="0" tIns="0" rIns="0" bIns="0" rtlCol="0" anchor="t">
            <a:spAutoFit/>
          </a:bodyPr>
          <a:lstStyle/>
          <a:p>
            <a:pPr marL="292199" lvl="1" indent="-146100" algn="l">
              <a:lnSpc>
                <a:spcPts val="3824"/>
              </a:lnSpc>
              <a:buAutoNum type="arabicPeriod"/>
            </a:pPr>
            <a:r>
              <a:rPr lang="en-US" sz="1937">
                <a:solidFill>
                  <a:srgbClr val="2A2742"/>
                </a:solidFill>
                <a:latin typeface="Arimo"/>
                <a:ea typeface="Arimo"/>
                <a:cs typeface="Arimo"/>
                <a:sym typeface="Arimo"/>
              </a:rPr>
              <a:t>Logistic Regression</a:t>
            </a:r>
          </a:p>
        </p:txBody>
      </p:sp>
      <p:sp>
        <p:nvSpPr>
          <p:cNvPr id="20" name="TextBox 20"/>
          <p:cNvSpPr txBox="1"/>
          <p:nvPr/>
        </p:nvSpPr>
        <p:spPr>
          <a:xfrm>
            <a:off x="1149102" y="7772102"/>
            <a:ext cx="7605564" cy="422039"/>
          </a:xfrm>
          <a:prstGeom prst="rect">
            <a:avLst/>
          </a:prstGeom>
        </p:spPr>
        <p:txBody>
          <a:bodyPr lIns="0" tIns="0" rIns="0" bIns="0" rtlCol="0" anchor="t">
            <a:spAutoFit/>
          </a:bodyPr>
          <a:lstStyle/>
          <a:p>
            <a:pPr marL="146099" lvl="1" algn="l">
              <a:lnSpc>
                <a:spcPts val="3824"/>
              </a:lnSpc>
            </a:pPr>
            <a:r>
              <a:rPr lang="en-US" sz="1937" dirty="0">
                <a:solidFill>
                  <a:srgbClr val="2A2742"/>
                </a:solidFill>
                <a:latin typeface="Arimo"/>
                <a:ea typeface="Arimo"/>
                <a:cs typeface="Arimo"/>
                <a:sym typeface="Arimo"/>
              </a:rPr>
              <a:t>2.K-Nearest Neighbors (KNN)</a:t>
            </a:r>
          </a:p>
        </p:txBody>
      </p:sp>
      <p:sp>
        <p:nvSpPr>
          <p:cNvPr id="21" name="TextBox 21"/>
          <p:cNvSpPr txBox="1"/>
          <p:nvPr/>
        </p:nvSpPr>
        <p:spPr>
          <a:xfrm>
            <a:off x="1149102" y="8265914"/>
            <a:ext cx="7605564" cy="422039"/>
          </a:xfrm>
          <a:prstGeom prst="rect">
            <a:avLst/>
          </a:prstGeom>
        </p:spPr>
        <p:txBody>
          <a:bodyPr lIns="0" tIns="0" rIns="0" bIns="0" rtlCol="0" anchor="t">
            <a:spAutoFit/>
          </a:bodyPr>
          <a:lstStyle/>
          <a:p>
            <a:pPr marL="146099" lvl="1" algn="l">
              <a:lnSpc>
                <a:spcPts val="3824"/>
              </a:lnSpc>
            </a:pPr>
            <a:r>
              <a:rPr lang="en-US" sz="1937" dirty="0">
                <a:solidFill>
                  <a:srgbClr val="2A2742"/>
                </a:solidFill>
                <a:latin typeface="Arimo"/>
                <a:ea typeface="Arimo"/>
                <a:cs typeface="Arimo"/>
                <a:sym typeface="Arimo"/>
              </a:rPr>
              <a:t>3.Decision Tree</a:t>
            </a:r>
          </a:p>
        </p:txBody>
      </p:sp>
      <p:sp>
        <p:nvSpPr>
          <p:cNvPr id="22" name="TextBox 22"/>
          <p:cNvSpPr txBox="1"/>
          <p:nvPr/>
        </p:nvSpPr>
        <p:spPr>
          <a:xfrm>
            <a:off x="1149102" y="8759726"/>
            <a:ext cx="7605564" cy="422039"/>
          </a:xfrm>
          <a:prstGeom prst="rect">
            <a:avLst/>
          </a:prstGeom>
        </p:spPr>
        <p:txBody>
          <a:bodyPr lIns="0" tIns="0" rIns="0" bIns="0" rtlCol="0" anchor="t">
            <a:spAutoFit/>
          </a:bodyPr>
          <a:lstStyle/>
          <a:p>
            <a:pPr marL="146099" lvl="1" algn="l">
              <a:lnSpc>
                <a:spcPts val="3824"/>
              </a:lnSpc>
            </a:pPr>
            <a:r>
              <a:rPr lang="en-US" sz="1937" dirty="0">
                <a:solidFill>
                  <a:srgbClr val="2A2742"/>
                </a:solidFill>
                <a:latin typeface="Arimo"/>
                <a:ea typeface="Arimo"/>
                <a:cs typeface="Arimo"/>
                <a:sym typeface="Arimo"/>
              </a:rPr>
              <a:t>4.Random Forest</a:t>
            </a:r>
          </a:p>
        </p:txBody>
      </p:sp>
      <p:grpSp>
        <p:nvGrpSpPr>
          <p:cNvPr id="23" name="Group 23"/>
          <p:cNvGrpSpPr/>
          <p:nvPr/>
        </p:nvGrpSpPr>
        <p:grpSpPr>
          <a:xfrm>
            <a:off x="9264551" y="3606849"/>
            <a:ext cx="8142983" cy="5988695"/>
            <a:chOff x="0" y="0"/>
            <a:chExt cx="10857310" cy="7984927"/>
          </a:xfrm>
        </p:grpSpPr>
        <p:sp>
          <p:nvSpPr>
            <p:cNvPr id="24" name="Freeform 24"/>
            <p:cNvSpPr/>
            <p:nvPr/>
          </p:nvSpPr>
          <p:spPr>
            <a:xfrm>
              <a:off x="7874" y="7874"/>
              <a:ext cx="10841609" cy="7969123"/>
            </a:xfrm>
            <a:custGeom>
              <a:avLst/>
              <a:gdLst/>
              <a:ahLst/>
              <a:cxnLst/>
              <a:rect l="l" t="t" r="r" b="b"/>
              <a:pathLst>
                <a:path w="10841609" h="7969123">
                  <a:moveTo>
                    <a:pt x="0" y="141859"/>
                  </a:moveTo>
                  <a:cubicBezTo>
                    <a:pt x="0" y="63627"/>
                    <a:pt x="63627" y="0"/>
                    <a:pt x="141986" y="0"/>
                  </a:cubicBezTo>
                  <a:lnTo>
                    <a:pt x="10699623" y="0"/>
                  </a:lnTo>
                  <a:cubicBezTo>
                    <a:pt x="10777982" y="0"/>
                    <a:pt x="10841609" y="63500"/>
                    <a:pt x="10841609" y="141859"/>
                  </a:cubicBezTo>
                  <a:lnTo>
                    <a:pt x="10841609" y="7827264"/>
                  </a:lnTo>
                  <a:cubicBezTo>
                    <a:pt x="10841609" y="7905623"/>
                    <a:pt x="10778109" y="7969123"/>
                    <a:pt x="10699623" y="7969123"/>
                  </a:cubicBezTo>
                  <a:lnTo>
                    <a:pt x="141986" y="7969123"/>
                  </a:lnTo>
                  <a:cubicBezTo>
                    <a:pt x="63627" y="7969123"/>
                    <a:pt x="0" y="7905623"/>
                    <a:pt x="0" y="7827264"/>
                  </a:cubicBezTo>
                  <a:close/>
                </a:path>
              </a:pathLst>
            </a:custGeom>
            <a:solidFill>
              <a:srgbClr val="E9E6FA"/>
            </a:solidFill>
          </p:spPr>
          <p:txBody>
            <a:bodyPr/>
            <a:lstStyle/>
            <a:p>
              <a:endParaRPr lang="en-IN"/>
            </a:p>
          </p:txBody>
        </p:sp>
        <p:sp>
          <p:nvSpPr>
            <p:cNvPr id="25" name="Freeform 25"/>
            <p:cNvSpPr/>
            <p:nvPr/>
          </p:nvSpPr>
          <p:spPr>
            <a:xfrm>
              <a:off x="0" y="0"/>
              <a:ext cx="10857357" cy="7984871"/>
            </a:xfrm>
            <a:custGeom>
              <a:avLst/>
              <a:gdLst/>
              <a:ahLst/>
              <a:cxnLst/>
              <a:rect l="l" t="t" r="r" b="b"/>
              <a:pathLst>
                <a:path w="10857357" h="7984871">
                  <a:moveTo>
                    <a:pt x="0" y="149733"/>
                  </a:moveTo>
                  <a:cubicBezTo>
                    <a:pt x="0" y="67056"/>
                    <a:pt x="67056" y="0"/>
                    <a:pt x="149860" y="0"/>
                  </a:cubicBezTo>
                  <a:lnTo>
                    <a:pt x="10707497" y="0"/>
                  </a:lnTo>
                  <a:lnTo>
                    <a:pt x="10707497" y="7874"/>
                  </a:lnTo>
                  <a:lnTo>
                    <a:pt x="10707497" y="0"/>
                  </a:lnTo>
                  <a:cubicBezTo>
                    <a:pt x="10790301" y="0"/>
                    <a:pt x="10857357" y="67056"/>
                    <a:pt x="10857357" y="149733"/>
                  </a:cubicBezTo>
                  <a:lnTo>
                    <a:pt x="10849483" y="149733"/>
                  </a:lnTo>
                  <a:lnTo>
                    <a:pt x="10857357" y="149733"/>
                  </a:lnTo>
                  <a:lnTo>
                    <a:pt x="10857357" y="7835138"/>
                  </a:lnTo>
                  <a:lnTo>
                    <a:pt x="10849483" y="7835138"/>
                  </a:lnTo>
                  <a:lnTo>
                    <a:pt x="10857357" y="7835138"/>
                  </a:lnTo>
                  <a:cubicBezTo>
                    <a:pt x="10857357" y="7917815"/>
                    <a:pt x="10790301" y="7984871"/>
                    <a:pt x="10707497" y="7984871"/>
                  </a:cubicBezTo>
                  <a:lnTo>
                    <a:pt x="10707497" y="7976997"/>
                  </a:lnTo>
                  <a:lnTo>
                    <a:pt x="10707497" y="7984871"/>
                  </a:lnTo>
                  <a:lnTo>
                    <a:pt x="149860" y="7984871"/>
                  </a:lnTo>
                  <a:lnTo>
                    <a:pt x="149860" y="7976997"/>
                  </a:lnTo>
                  <a:lnTo>
                    <a:pt x="149860" y="7984871"/>
                  </a:lnTo>
                  <a:cubicBezTo>
                    <a:pt x="67056" y="7984871"/>
                    <a:pt x="0" y="7917815"/>
                    <a:pt x="0" y="7835138"/>
                  </a:cubicBezTo>
                  <a:lnTo>
                    <a:pt x="0" y="149733"/>
                  </a:lnTo>
                  <a:lnTo>
                    <a:pt x="7874" y="149733"/>
                  </a:lnTo>
                  <a:lnTo>
                    <a:pt x="0" y="149733"/>
                  </a:lnTo>
                  <a:moveTo>
                    <a:pt x="15875" y="149733"/>
                  </a:moveTo>
                  <a:lnTo>
                    <a:pt x="15875" y="7835138"/>
                  </a:lnTo>
                  <a:lnTo>
                    <a:pt x="7874" y="7835138"/>
                  </a:lnTo>
                  <a:lnTo>
                    <a:pt x="15748" y="7835138"/>
                  </a:lnTo>
                  <a:cubicBezTo>
                    <a:pt x="15748" y="7909052"/>
                    <a:pt x="75692" y="7968996"/>
                    <a:pt x="149733" y="7968996"/>
                  </a:cubicBezTo>
                  <a:lnTo>
                    <a:pt x="10707497" y="7968996"/>
                  </a:lnTo>
                  <a:cubicBezTo>
                    <a:pt x="10781538" y="7968996"/>
                    <a:pt x="10841482" y="7909052"/>
                    <a:pt x="10841482" y="7835138"/>
                  </a:cubicBezTo>
                  <a:lnTo>
                    <a:pt x="10841482" y="149733"/>
                  </a:lnTo>
                  <a:cubicBezTo>
                    <a:pt x="10841482" y="75819"/>
                    <a:pt x="10781538" y="15875"/>
                    <a:pt x="10707497" y="15875"/>
                  </a:cubicBezTo>
                  <a:lnTo>
                    <a:pt x="149860" y="15875"/>
                  </a:lnTo>
                  <a:lnTo>
                    <a:pt x="149860" y="7874"/>
                  </a:lnTo>
                  <a:lnTo>
                    <a:pt x="149860" y="15875"/>
                  </a:lnTo>
                  <a:cubicBezTo>
                    <a:pt x="75819" y="15875"/>
                    <a:pt x="15875" y="75819"/>
                    <a:pt x="15875" y="149733"/>
                  </a:cubicBezTo>
                  <a:close/>
                </a:path>
              </a:pathLst>
            </a:custGeom>
            <a:solidFill>
              <a:srgbClr val="BDB8DF"/>
            </a:solidFill>
          </p:spPr>
          <p:txBody>
            <a:bodyPr/>
            <a:lstStyle/>
            <a:p>
              <a:endParaRPr lang="en-IN"/>
            </a:p>
          </p:txBody>
        </p:sp>
      </p:grpSp>
      <p:grpSp>
        <p:nvGrpSpPr>
          <p:cNvPr id="26" name="Group 26"/>
          <p:cNvGrpSpPr/>
          <p:nvPr/>
        </p:nvGrpSpPr>
        <p:grpSpPr>
          <a:xfrm>
            <a:off x="9533185" y="3875485"/>
            <a:ext cx="759767" cy="759767"/>
            <a:chOff x="0" y="0"/>
            <a:chExt cx="1013023" cy="1013023"/>
          </a:xfrm>
        </p:grpSpPr>
        <p:sp>
          <p:nvSpPr>
            <p:cNvPr id="27" name="Freeform 27"/>
            <p:cNvSpPr/>
            <p:nvPr/>
          </p:nvSpPr>
          <p:spPr>
            <a:xfrm>
              <a:off x="0" y="0"/>
              <a:ext cx="1013079" cy="1013079"/>
            </a:xfrm>
            <a:custGeom>
              <a:avLst/>
              <a:gdLst/>
              <a:ahLst/>
              <a:cxnLst/>
              <a:rect l="l" t="t" r="r" b="b"/>
              <a:pathLst>
                <a:path w="1013079" h="1013079">
                  <a:moveTo>
                    <a:pt x="0" y="506476"/>
                  </a:moveTo>
                  <a:cubicBezTo>
                    <a:pt x="0" y="226822"/>
                    <a:pt x="226822" y="0"/>
                    <a:pt x="506476" y="0"/>
                  </a:cubicBezTo>
                  <a:cubicBezTo>
                    <a:pt x="786130" y="0"/>
                    <a:pt x="1013079" y="226822"/>
                    <a:pt x="1013079" y="506476"/>
                  </a:cubicBezTo>
                  <a:cubicBezTo>
                    <a:pt x="1013079" y="786130"/>
                    <a:pt x="786257" y="1013079"/>
                    <a:pt x="506476" y="1013079"/>
                  </a:cubicBezTo>
                  <a:cubicBezTo>
                    <a:pt x="226695" y="1013079"/>
                    <a:pt x="0" y="786257"/>
                    <a:pt x="0" y="506476"/>
                  </a:cubicBezTo>
                  <a:close/>
                </a:path>
              </a:pathLst>
            </a:custGeom>
            <a:solidFill>
              <a:srgbClr val="5E4CE6"/>
            </a:solidFill>
          </p:spPr>
          <p:txBody>
            <a:bodyPr/>
            <a:lstStyle/>
            <a:p>
              <a:endParaRPr lang="en-IN"/>
            </a:p>
          </p:txBody>
        </p:sp>
      </p:grpSp>
      <p:grpSp>
        <p:nvGrpSpPr>
          <p:cNvPr id="28" name="Group 28"/>
          <p:cNvGrpSpPr>
            <a:grpSpLocks noChangeAspect="1"/>
          </p:cNvGrpSpPr>
          <p:nvPr/>
        </p:nvGrpSpPr>
        <p:grpSpPr>
          <a:xfrm>
            <a:off x="9742140" y="4041725"/>
            <a:ext cx="341859" cy="427285"/>
            <a:chOff x="0" y="0"/>
            <a:chExt cx="455812" cy="569713"/>
          </a:xfrm>
        </p:grpSpPr>
        <p:sp>
          <p:nvSpPr>
            <p:cNvPr id="29" name="Freeform 29" descr="preencoded.png"/>
            <p:cNvSpPr/>
            <p:nvPr/>
          </p:nvSpPr>
          <p:spPr>
            <a:xfrm>
              <a:off x="0" y="0"/>
              <a:ext cx="455803" cy="569722"/>
            </a:xfrm>
            <a:custGeom>
              <a:avLst/>
              <a:gdLst/>
              <a:ahLst/>
              <a:cxnLst/>
              <a:rect l="l" t="t" r="r" b="b"/>
              <a:pathLst>
                <a:path w="455803" h="569722">
                  <a:moveTo>
                    <a:pt x="0" y="0"/>
                  </a:moveTo>
                  <a:lnTo>
                    <a:pt x="455803" y="0"/>
                  </a:lnTo>
                  <a:lnTo>
                    <a:pt x="455803" y="569722"/>
                  </a:lnTo>
                  <a:lnTo>
                    <a:pt x="0" y="569722"/>
                  </a:lnTo>
                  <a:lnTo>
                    <a:pt x="0" y="0"/>
                  </a:lnTo>
                  <a:close/>
                </a:path>
              </a:pathLst>
            </a:custGeom>
            <a:blipFill>
              <a:blip r:embed="rId5"/>
              <a:stretch>
                <a:fillRect r="-1" b="-7"/>
              </a:stretch>
            </a:blipFill>
          </p:spPr>
          <p:txBody>
            <a:bodyPr/>
            <a:lstStyle/>
            <a:p>
              <a:endParaRPr lang="en-IN"/>
            </a:p>
          </p:txBody>
        </p:sp>
      </p:grpSp>
      <p:sp>
        <p:nvSpPr>
          <p:cNvPr id="30" name="TextBox 30"/>
          <p:cNvSpPr txBox="1"/>
          <p:nvPr/>
        </p:nvSpPr>
        <p:spPr>
          <a:xfrm>
            <a:off x="9533185" y="4793159"/>
            <a:ext cx="3799135" cy="570160"/>
          </a:xfrm>
          <a:prstGeom prst="rect">
            <a:avLst/>
          </a:prstGeom>
        </p:spPr>
        <p:txBody>
          <a:bodyPr lIns="0" tIns="0" rIns="0" bIns="0" rtlCol="0" anchor="t">
            <a:spAutoFit/>
          </a:bodyPr>
          <a:lstStyle/>
          <a:p>
            <a:pPr algn="l">
              <a:lnSpc>
                <a:spcPts val="4424"/>
              </a:lnSpc>
            </a:pPr>
            <a:r>
              <a:rPr lang="en-US" sz="2937">
                <a:solidFill>
                  <a:srgbClr val="2A2742"/>
                </a:solidFill>
                <a:latin typeface="Varela Round"/>
                <a:ea typeface="Varela Round"/>
                <a:cs typeface="Varela Round"/>
                <a:sym typeface="Varela Round"/>
              </a:rPr>
              <a:t>Regression</a:t>
            </a:r>
          </a:p>
        </p:txBody>
      </p:sp>
      <p:sp>
        <p:nvSpPr>
          <p:cNvPr id="31" name="TextBox 31"/>
          <p:cNvSpPr txBox="1"/>
          <p:nvPr/>
        </p:nvSpPr>
        <p:spPr>
          <a:xfrm>
            <a:off x="9533185" y="5353347"/>
            <a:ext cx="7605712" cy="972442"/>
          </a:xfrm>
          <a:prstGeom prst="rect">
            <a:avLst/>
          </a:prstGeom>
        </p:spPr>
        <p:txBody>
          <a:bodyPr lIns="0" tIns="0" rIns="0" bIns="0" rtlCol="0" anchor="t">
            <a:spAutoFit/>
          </a:bodyPr>
          <a:lstStyle/>
          <a:p>
            <a:pPr algn="l">
              <a:lnSpc>
                <a:spcPts val="3824"/>
              </a:lnSpc>
            </a:pPr>
            <a:r>
              <a:rPr lang="en-US" sz="1937">
                <a:solidFill>
                  <a:srgbClr val="2A2742"/>
                </a:solidFill>
                <a:latin typeface="Arimo"/>
                <a:ea typeface="Arimo"/>
                <a:cs typeface="Arimo"/>
                <a:sym typeface="Arimo"/>
              </a:rPr>
              <a:t>When dealing with </a:t>
            </a:r>
            <a:r>
              <a:rPr lang="en-US" sz="1937" b="1">
                <a:solidFill>
                  <a:srgbClr val="2A2742"/>
                </a:solidFill>
                <a:latin typeface="Arimo Bold"/>
                <a:ea typeface="Arimo Bold"/>
                <a:cs typeface="Arimo Bold"/>
                <a:sym typeface="Arimo Bold"/>
              </a:rPr>
              <a:t>continuous target variables</a:t>
            </a:r>
            <a:r>
              <a:rPr lang="en-US" sz="1937">
                <a:solidFill>
                  <a:srgbClr val="2A2742"/>
                </a:solidFill>
                <a:latin typeface="Arimo"/>
                <a:ea typeface="Arimo"/>
                <a:cs typeface="Arimo"/>
                <a:sym typeface="Arimo"/>
              </a:rPr>
              <a:t>, the system adapts to regression problems, forecasting numerical values.</a:t>
            </a:r>
          </a:p>
        </p:txBody>
      </p:sp>
      <p:sp>
        <p:nvSpPr>
          <p:cNvPr id="32" name="TextBox 32"/>
          <p:cNvSpPr txBox="1"/>
          <p:nvPr/>
        </p:nvSpPr>
        <p:spPr>
          <a:xfrm>
            <a:off x="9533185" y="6315819"/>
            <a:ext cx="7605712" cy="567184"/>
          </a:xfrm>
          <a:prstGeom prst="rect">
            <a:avLst/>
          </a:prstGeom>
        </p:spPr>
        <p:txBody>
          <a:bodyPr lIns="0" tIns="0" rIns="0" bIns="0" rtlCol="0" anchor="t">
            <a:spAutoFit/>
          </a:bodyPr>
          <a:lstStyle/>
          <a:p>
            <a:pPr algn="l">
              <a:lnSpc>
                <a:spcPts val="3824"/>
              </a:lnSpc>
            </a:pPr>
            <a:r>
              <a:rPr lang="en-US" sz="1937" b="1">
                <a:solidFill>
                  <a:srgbClr val="2A2742"/>
                </a:solidFill>
                <a:latin typeface="Arimo Bold"/>
                <a:ea typeface="Arimo Bold"/>
                <a:cs typeface="Arimo Bold"/>
                <a:sym typeface="Arimo Bold"/>
              </a:rPr>
              <a:t>Models used:</a:t>
            </a:r>
          </a:p>
        </p:txBody>
      </p:sp>
      <p:sp>
        <p:nvSpPr>
          <p:cNvPr id="33" name="TextBox 33"/>
          <p:cNvSpPr txBox="1"/>
          <p:nvPr/>
        </p:nvSpPr>
        <p:spPr>
          <a:xfrm>
            <a:off x="9533185" y="6873031"/>
            <a:ext cx="7605712" cy="567184"/>
          </a:xfrm>
          <a:prstGeom prst="rect">
            <a:avLst/>
          </a:prstGeom>
        </p:spPr>
        <p:txBody>
          <a:bodyPr lIns="0" tIns="0" rIns="0" bIns="0" rtlCol="0" anchor="t">
            <a:spAutoFit/>
          </a:bodyPr>
          <a:lstStyle/>
          <a:p>
            <a:pPr marL="292199" lvl="1" indent="-146100" algn="l">
              <a:lnSpc>
                <a:spcPts val="3824"/>
              </a:lnSpc>
              <a:buAutoNum type="arabicPeriod"/>
            </a:pPr>
            <a:r>
              <a:rPr lang="en-US" sz="1937" dirty="0">
                <a:solidFill>
                  <a:srgbClr val="2A2742"/>
                </a:solidFill>
                <a:latin typeface="Arimo"/>
                <a:ea typeface="Arimo"/>
                <a:cs typeface="Arimo"/>
                <a:sym typeface="Arimo"/>
              </a:rPr>
              <a:t>Linear Regression</a:t>
            </a:r>
          </a:p>
        </p:txBody>
      </p:sp>
      <p:sp>
        <p:nvSpPr>
          <p:cNvPr id="34" name="TextBox 34"/>
          <p:cNvSpPr txBox="1"/>
          <p:nvPr/>
        </p:nvSpPr>
        <p:spPr>
          <a:xfrm>
            <a:off x="9533185" y="7366844"/>
            <a:ext cx="7605712" cy="422039"/>
          </a:xfrm>
          <a:prstGeom prst="rect">
            <a:avLst/>
          </a:prstGeom>
        </p:spPr>
        <p:txBody>
          <a:bodyPr lIns="0" tIns="0" rIns="0" bIns="0" rtlCol="0" anchor="t">
            <a:spAutoFit/>
          </a:bodyPr>
          <a:lstStyle/>
          <a:p>
            <a:pPr marL="146099" lvl="1" algn="l">
              <a:lnSpc>
                <a:spcPts val="3824"/>
              </a:lnSpc>
            </a:pPr>
            <a:r>
              <a:rPr lang="en-US" sz="1937" dirty="0">
                <a:solidFill>
                  <a:srgbClr val="2A2742"/>
                </a:solidFill>
                <a:latin typeface="Arimo"/>
                <a:ea typeface="Arimo"/>
                <a:cs typeface="Arimo"/>
                <a:sym typeface="Arimo"/>
              </a:rPr>
              <a:t>2.Polynomial Regression</a:t>
            </a:r>
          </a:p>
        </p:txBody>
      </p:sp>
      <p:pic>
        <p:nvPicPr>
          <p:cNvPr id="35" name="Picture 4">
            <a:extLst>
              <a:ext uri="{FF2B5EF4-FFF2-40B4-BE49-F238E27FC236}">
                <a16:creationId xmlns:a16="http://schemas.microsoft.com/office/drawing/2014/main" id="{34A0AA7C-BFEB-BAE3-B31D-95797B413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03624" y="16669"/>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r="-17"/>
              </a:stretch>
            </a:blipFill>
          </p:spPr>
          <p:txBody>
            <a:bodyPr/>
            <a:lstStyle/>
            <a:p>
              <a:endParaRPr lang="en-IN"/>
            </a:p>
          </p:txBody>
        </p:sp>
      </p:grpSp>
      <p:grpSp>
        <p:nvGrpSpPr>
          <p:cNvPr id="4" name="Group 4"/>
          <p:cNvGrpSpPr/>
          <p:nvPr/>
        </p:nvGrpSpPr>
        <p:grpSpPr>
          <a:xfrm>
            <a:off x="-6" y="-17957"/>
            <a:ext cx="18288000" cy="10287000"/>
            <a:chOff x="-8" y="-176343"/>
            <a:chExt cx="24384000" cy="13716000"/>
          </a:xfrm>
        </p:grpSpPr>
        <p:sp>
          <p:nvSpPr>
            <p:cNvPr id="5" name="Freeform 5"/>
            <p:cNvSpPr/>
            <p:nvPr/>
          </p:nvSpPr>
          <p:spPr>
            <a:xfrm>
              <a:off x="-8" y="-176343"/>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56078"/>
              </a:srgbClr>
            </a:solidFill>
          </p:spPr>
          <p:txBody>
            <a:bodyPr/>
            <a:lstStyle/>
            <a:p>
              <a:endParaRPr lang="en-IN"/>
            </a:p>
          </p:txBody>
        </p:sp>
      </p:grpSp>
      <p:sp>
        <p:nvSpPr>
          <p:cNvPr id="6" name="TextBox 6"/>
          <p:cNvSpPr txBox="1"/>
          <p:nvPr/>
        </p:nvSpPr>
        <p:spPr>
          <a:xfrm>
            <a:off x="992238" y="718394"/>
            <a:ext cx="4212729" cy="528637"/>
          </a:xfrm>
          <a:prstGeom prst="rect">
            <a:avLst/>
          </a:prstGeom>
        </p:spPr>
        <p:txBody>
          <a:bodyPr lIns="0" tIns="0" rIns="0" bIns="0" rtlCol="0" anchor="t">
            <a:spAutoFit/>
          </a:bodyPr>
          <a:lstStyle/>
          <a:p>
            <a:pPr algn="l">
              <a:lnSpc>
                <a:spcPts val="4125"/>
              </a:lnSpc>
            </a:pPr>
            <a:r>
              <a:rPr lang="en-US" sz="2750">
                <a:solidFill>
                  <a:srgbClr val="231971"/>
                </a:solidFill>
                <a:latin typeface="Varela Round"/>
                <a:ea typeface="Varela Round"/>
                <a:cs typeface="Varela Round"/>
                <a:sym typeface="Varela Round"/>
              </a:rPr>
              <a:t>Model Training Workflow</a:t>
            </a:r>
          </a:p>
        </p:txBody>
      </p:sp>
      <p:sp>
        <p:nvSpPr>
          <p:cNvPr id="7" name="TextBox 7"/>
          <p:cNvSpPr txBox="1"/>
          <p:nvPr/>
        </p:nvSpPr>
        <p:spPr>
          <a:xfrm>
            <a:off x="992237" y="1368624"/>
            <a:ext cx="14430659" cy="1001621"/>
          </a:xfrm>
          <a:prstGeom prst="rect">
            <a:avLst/>
          </a:prstGeom>
        </p:spPr>
        <p:txBody>
          <a:bodyPr wrap="square" lIns="0" tIns="0" rIns="0" bIns="0" rtlCol="0" anchor="t">
            <a:spAutoFit/>
          </a:bodyPr>
          <a:lstStyle/>
          <a:p>
            <a:pPr algn="l">
              <a:lnSpc>
                <a:spcPts val="8324"/>
              </a:lnSpc>
            </a:pPr>
            <a:r>
              <a:rPr lang="en-US" sz="5562" dirty="0">
                <a:solidFill>
                  <a:srgbClr val="231971"/>
                </a:solidFill>
                <a:latin typeface="Varela Round"/>
                <a:ea typeface="Varela Round"/>
                <a:cs typeface="Varela Round"/>
                <a:sym typeface="Varela Round"/>
              </a:rPr>
              <a:t>From Raw Data to Trained Insights</a:t>
            </a:r>
          </a:p>
        </p:txBody>
      </p:sp>
      <p:grpSp>
        <p:nvGrpSpPr>
          <p:cNvPr id="8" name="Group 8"/>
          <p:cNvGrpSpPr>
            <a:grpSpLocks noChangeAspect="1"/>
          </p:cNvGrpSpPr>
          <p:nvPr/>
        </p:nvGrpSpPr>
        <p:grpSpPr>
          <a:xfrm>
            <a:off x="1928664" y="2841724"/>
            <a:ext cx="14430672" cy="5414962"/>
            <a:chOff x="0" y="0"/>
            <a:chExt cx="19240897" cy="7219950"/>
          </a:xfrm>
        </p:grpSpPr>
        <p:sp>
          <p:nvSpPr>
            <p:cNvPr id="9" name="Freeform 9" descr="preencoded.png"/>
            <p:cNvSpPr/>
            <p:nvPr/>
          </p:nvSpPr>
          <p:spPr>
            <a:xfrm>
              <a:off x="0" y="0"/>
              <a:ext cx="19240881" cy="7219950"/>
            </a:xfrm>
            <a:custGeom>
              <a:avLst/>
              <a:gdLst/>
              <a:ahLst/>
              <a:cxnLst/>
              <a:rect l="l" t="t" r="r" b="b"/>
              <a:pathLst>
                <a:path w="19240881" h="7219950">
                  <a:moveTo>
                    <a:pt x="0" y="0"/>
                  </a:moveTo>
                  <a:lnTo>
                    <a:pt x="19240881" y="0"/>
                  </a:lnTo>
                  <a:lnTo>
                    <a:pt x="19240881" y="7219950"/>
                  </a:lnTo>
                  <a:lnTo>
                    <a:pt x="0" y="7219950"/>
                  </a:lnTo>
                  <a:lnTo>
                    <a:pt x="0" y="0"/>
                  </a:lnTo>
                  <a:close/>
                </a:path>
              </a:pathLst>
            </a:custGeom>
            <a:blipFill>
              <a:blip r:embed="rId4"/>
              <a:stretch>
                <a:fillRect b="-95"/>
              </a:stretch>
            </a:blipFill>
          </p:spPr>
          <p:txBody>
            <a:bodyPr/>
            <a:lstStyle/>
            <a:p>
              <a:endParaRPr lang="en-IN"/>
            </a:p>
          </p:txBody>
        </p:sp>
      </p:grpSp>
      <p:grpSp>
        <p:nvGrpSpPr>
          <p:cNvPr id="10" name="Group 10"/>
          <p:cNvGrpSpPr>
            <a:grpSpLocks noChangeAspect="1"/>
          </p:cNvGrpSpPr>
          <p:nvPr/>
        </p:nvGrpSpPr>
        <p:grpSpPr>
          <a:xfrm>
            <a:off x="14252534" y="4221012"/>
            <a:ext cx="745391" cy="745391"/>
            <a:chOff x="0" y="0"/>
            <a:chExt cx="993855" cy="993855"/>
          </a:xfrm>
        </p:grpSpPr>
        <p:sp>
          <p:nvSpPr>
            <p:cNvPr id="11" name="Freeform 11" descr="preencoded.png"/>
            <p:cNvSpPr/>
            <p:nvPr/>
          </p:nvSpPr>
          <p:spPr>
            <a:xfrm>
              <a:off x="0" y="0"/>
              <a:ext cx="993902" cy="993902"/>
            </a:xfrm>
            <a:custGeom>
              <a:avLst/>
              <a:gdLst/>
              <a:ahLst/>
              <a:cxnLst/>
              <a:rect l="l" t="t" r="r" b="b"/>
              <a:pathLst>
                <a:path w="993902" h="993902">
                  <a:moveTo>
                    <a:pt x="0" y="0"/>
                  </a:moveTo>
                  <a:lnTo>
                    <a:pt x="993902" y="0"/>
                  </a:lnTo>
                  <a:lnTo>
                    <a:pt x="993902" y="993902"/>
                  </a:lnTo>
                  <a:lnTo>
                    <a:pt x="0" y="993902"/>
                  </a:lnTo>
                  <a:lnTo>
                    <a:pt x="0" y="0"/>
                  </a:lnTo>
                  <a:close/>
                </a:path>
              </a:pathLst>
            </a:custGeom>
            <a:blipFill>
              <a:blip r:embed="rId5"/>
              <a:stretch>
                <a:fillRect r="4" b="4"/>
              </a:stretch>
            </a:blipFill>
          </p:spPr>
          <p:txBody>
            <a:bodyPr/>
            <a:lstStyle/>
            <a:p>
              <a:endParaRPr lang="en-IN"/>
            </a:p>
          </p:txBody>
        </p:sp>
      </p:grpSp>
      <p:sp>
        <p:nvSpPr>
          <p:cNvPr id="12" name="TextBox 12"/>
          <p:cNvSpPr txBox="1"/>
          <p:nvPr/>
        </p:nvSpPr>
        <p:spPr>
          <a:xfrm>
            <a:off x="14126050" y="6894530"/>
            <a:ext cx="1101081" cy="306238"/>
          </a:xfrm>
          <a:prstGeom prst="rect">
            <a:avLst/>
          </a:prstGeom>
        </p:spPr>
        <p:txBody>
          <a:bodyPr lIns="0" tIns="0" rIns="0" bIns="0" rtlCol="0" anchor="t">
            <a:spAutoFit/>
          </a:bodyPr>
          <a:lstStyle/>
          <a:p>
            <a:pPr algn="ctr">
              <a:lnSpc>
                <a:spcPts val="2474"/>
              </a:lnSpc>
            </a:pPr>
            <a:r>
              <a:rPr lang="en-US" b="1" dirty="0">
                <a:solidFill>
                  <a:srgbClr val="2A2742"/>
                </a:solidFill>
                <a:latin typeface="Varela Round"/>
                <a:ea typeface="Varela Round"/>
                <a:cs typeface="Varela Round"/>
                <a:sym typeface="Varela Round"/>
              </a:rPr>
              <a:t>Report</a:t>
            </a:r>
          </a:p>
        </p:txBody>
      </p:sp>
      <p:grpSp>
        <p:nvGrpSpPr>
          <p:cNvPr id="13" name="Group 13"/>
          <p:cNvGrpSpPr>
            <a:grpSpLocks noChangeAspect="1"/>
          </p:cNvGrpSpPr>
          <p:nvPr/>
        </p:nvGrpSpPr>
        <p:grpSpPr>
          <a:xfrm>
            <a:off x="11523705" y="4222410"/>
            <a:ext cx="745390" cy="745391"/>
            <a:chOff x="0" y="0"/>
            <a:chExt cx="993853" cy="993855"/>
          </a:xfrm>
        </p:grpSpPr>
        <p:sp>
          <p:nvSpPr>
            <p:cNvPr id="14" name="Freeform 14" descr="preencoded.png"/>
            <p:cNvSpPr/>
            <p:nvPr/>
          </p:nvSpPr>
          <p:spPr>
            <a:xfrm>
              <a:off x="0" y="0"/>
              <a:ext cx="993902" cy="993902"/>
            </a:xfrm>
            <a:custGeom>
              <a:avLst/>
              <a:gdLst/>
              <a:ahLst/>
              <a:cxnLst/>
              <a:rect l="l" t="t" r="r" b="b"/>
              <a:pathLst>
                <a:path w="993902" h="993902">
                  <a:moveTo>
                    <a:pt x="0" y="0"/>
                  </a:moveTo>
                  <a:lnTo>
                    <a:pt x="993902" y="0"/>
                  </a:lnTo>
                  <a:lnTo>
                    <a:pt x="993902" y="993902"/>
                  </a:lnTo>
                  <a:lnTo>
                    <a:pt x="0" y="993902"/>
                  </a:lnTo>
                  <a:lnTo>
                    <a:pt x="0" y="0"/>
                  </a:lnTo>
                  <a:close/>
                </a:path>
              </a:pathLst>
            </a:custGeom>
            <a:blipFill>
              <a:blip r:embed="rId6"/>
              <a:stretch>
                <a:fillRect r="4" b="4"/>
              </a:stretch>
            </a:blipFill>
          </p:spPr>
          <p:txBody>
            <a:bodyPr/>
            <a:lstStyle/>
            <a:p>
              <a:endParaRPr lang="en-IN"/>
            </a:p>
          </p:txBody>
        </p:sp>
      </p:grpSp>
      <p:sp>
        <p:nvSpPr>
          <p:cNvPr id="15" name="TextBox 15"/>
          <p:cNvSpPr txBox="1"/>
          <p:nvPr/>
        </p:nvSpPr>
        <p:spPr>
          <a:xfrm>
            <a:off x="10991449" y="6055965"/>
            <a:ext cx="1971792" cy="2546338"/>
          </a:xfrm>
          <a:prstGeom prst="rect">
            <a:avLst/>
          </a:prstGeom>
        </p:spPr>
        <p:txBody>
          <a:bodyPr lIns="0" tIns="0" rIns="0" bIns="0" rtlCol="0" anchor="t">
            <a:spAutoFit/>
          </a:bodyPr>
          <a:lstStyle/>
          <a:p>
            <a:pPr algn="ctr">
              <a:lnSpc>
                <a:spcPts val="2474"/>
              </a:lnSpc>
            </a:pPr>
            <a:endParaRPr lang="en-US" b="1" dirty="0">
              <a:solidFill>
                <a:srgbClr val="2A2742"/>
              </a:solidFill>
              <a:latin typeface="Varela Round"/>
              <a:ea typeface="Varela Round"/>
              <a:cs typeface="Varela Round"/>
              <a:sym typeface="Varela Round"/>
            </a:endParaRPr>
          </a:p>
          <a:p>
            <a:pPr algn="ctr">
              <a:lnSpc>
                <a:spcPts val="2474"/>
              </a:lnSpc>
            </a:pPr>
            <a:endParaRPr lang="en-US" b="1" dirty="0">
              <a:solidFill>
                <a:srgbClr val="2A2742"/>
              </a:solidFill>
              <a:latin typeface="Varela Round"/>
              <a:ea typeface="Varela Round"/>
              <a:cs typeface="Varela Round"/>
              <a:sym typeface="Varela Round"/>
            </a:endParaRPr>
          </a:p>
          <a:p>
            <a:pPr algn="ctr">
              <a:lnSpc>
                <a:spcPts val="2474"/>
              </a:lnSpc>
            </a:pPr>
            <a:r>
              <a:rPr lang="en-US" b="1" dirty="0">
                <a:solidFill>
                  <a:srgbClr val="2A2742"/>
                </a:solidFill>
                <a:latin typeface="Varela Round"/>
                <a:ea typeface="Varela Round"/>
                <a:cs typeface="Varela Round"/>
                <a:sym typeface="Varela Round"/>
              </a:rPr>
              <a:t>Train Model Or custom model upload</a:t>
            </a:r>
          </a:p>
          <a:p>
            <a:pPr algn="ctr">
              <a:lnSpc>
                <a:spcPts val="2474"/>
              </a:lnSpc>
            </a:pPr>
            <a:endParaRPr lang="en-US" b="1" dirty="0">
              <a:solidFill>
                <a:srgbClr val="2A2742"/>
              </a:solidFill>
              <a:latin typeface="Varela Round"/>
              <a:ea typeface="Varela Round"/>
              <a:cs typeface="Varela Round"/>
              <a:sym typeface="Varela Round"/>
            </a:endParaRPr>
          </a:p>
          <a:p>
            <a:pPr algn="ctr">
              <a:lnSpc>
                <a:spcPts val="2474"/>
              </a:lnSpc>
            </a:pPr>
            <a:endParaRPr lang="en-US" b="1" dirty="0">
              <a:solidFill>
                <a:srgbClr val="2A2742"/>
              </a:solidFill>
              <a:latin typeface="Varela Round"/>
              <a:ea typeface="Varela Round"/>
              <a:cs typeface="Varela Round"/>
              <a:sym typeface="Varela Round"/>
            </a:endParaRPr>
          </a:p>
          <a:p>
            <a:pPr algn="ctr">
              <a:lnSpc>
                <a:spcPts val="2474"/>
              </a:lnSpc>
            </a:pPr>
            <a:endParaRPr lang="en-US" b="1" dirty="0">
              <a:solidFill>
                <a:srgbClr val="2A2742"/>
              </a:solidFill>
              <a:latin typeface="Varela Round"/>
              <a:ea typeface="Varela Round"/>
              <a:cs typeface="Varela Round"/>
              <a:sym typeface="Varela Round"/>
            </a:endParaRPr>
          </a:p>
        </p:txBody>
      </p:sp>
      <p:grpSp>
        <p:nvGrpSpPr>
          <p:cNvPr id="16" name="Group 16"/>
          <p:cNvGrpSpPr>
            <a:grpSpLocks noChangeAspect="1"/>
          </p:cNvGrpSpPr>
          <p:nvPr/>
        </p:nvGrpSpPr>
        <p:grpSpPr>
          <a:xfrm>
            <a:off x="8795575" y="4222410"/>
            <a:ext cx="745390" cy="745391"/>
            <a:chOff x="0" y="0"/>
            <a:chExt cx="993853" cy="993855"/>
          </a:xfrm>
        </p:grpSpPr>
        <p:sp>
          <p:nvSpPr>
            <p:cNvPr id="17" name="Freeform 17" descr="preencoded.png"/>
            <p:cNvSpPr/>
            <p:nvPr/>
          </p:nvSpPr>
          <p:spPr>
            <a:xfrm>
              <a:off x="0" y="0"/>
              <a:ext cx="993902" cy="993902"/>
            </a:xfrm>
            <a:custGeom>
              <a:avLst/>
              <a:gdLst/>
              <a:ahLst/>
              <a:cxnLst/>
              <a:rect l="l" t="t" r="r" b="b"/>
              <a:pathLst>
                <a:path w="993902" h="993902">
                  <a:moveTo>
                    <a:pt x="0" y="0"/>
                  </a:moveTo>
                  <a:lnTo>
                    <a:pt x="993902" y="0"/>
                  </a:lnTo>
                  <a:lnTo>
                    <a:pt x="993902" y="993902"/>
                  </a:lnTo>
                  <a:lnTo>
                    <a:pt x="0" y="993902"/>
                  </a:lnTo>
                  <a:lnTo>
                    <a:pt x="0" y="0"/>
                  </a:lnTo>
                  <a:close/>
                </a:path>
              </a:pathLst>
            </a:custGeom>
            <a:blipFill>
              <a:blip r:embed="rId7"/>
              <a:stretch>
                <a:fillRect r="4" b="4"/>
              </a:stretch>
            </a:blipFill>
          </p:spPr>
          <p:txBody>
            <a:bodyPr/>
            <a:lstStyle/>
            <a:p>
              <a:endParaRPr lang="en-IN"/>
            </a:p>
          </p:txBody>
        </p:sp>
      </p:grpSp>
      <p:sp>
        <p:nvSpPr>
          <p:cNvPr id="18" name="TextBox 18"/>
          <p:cNvSpPr txBox="1"/>
          <p:nvPr/>
        </p:nvSpPr>
        <p:spPr>
          <a:xfrm>
            <a:off x="8323184" y="6684889"/>
            <a:ext cx="1851830" cy="306238"/>
          </a:xfrm>
          <a:prstGeom prst="rect">
            <a:avLst/>
          </a:prstGeom>
        </p:spPr>
        <p:txBody>
          <a:bodyPr lIns="0" tIns="0" rIns="0" bIns="0" rtlCol="0" anchor="t">
            <a:spAutoFit/>
          </a:bodyPr>
          <a:lstStyle/>
          <a:p>
            <a:pPr algn="ctr">
              <a:lnSpc>
                <a:spcPts val="2474"/>
              </a:lnSpc>
            </a:pPr>
            <a:r>
              <a:rPr lang="en-US" b="1" dirty="0">
                <a:solidFill>
                  <a:srgbClr val="2A2742"/>
                </a:solidFill>
                <a:latin typeface="Varela Round"/>
                <a:ea typeface="Varela Round"/>
                <a:cs typeface="Varela Round"/>
                <a:sym typeface="Varela Round"/>
              </a:rPr>
              <a:t>Preprocess</a:t>
            </a:r>
            <a:r>
              <a:rPr lang="en-US" sz="1687" dirty="0">
                <a:solidFill>
                  <a:srgbClr val="2A2742"/>
                </a:solidFill>
                <a:latin typeface="Varela Round"/>
                <a:ea typeface="Varela Round"/>
                <a:cs typeface="Varela Round"/>
                <a:sym typeface="Varela Round"/>
              </a:rPr>
              <a:t> </a:t>
            </a:r>
            <a:r>
              <a:rPr lang="en-US" sz="1687" b="1" dirty="0">
                <a:solidFill>
                  <a:srgbClr val="2A2742"/>
                </a:solidFill>
                <a:latin typeface="Varela Round"/>
                <a:ea typeface="Varela Round"/>
                <a:cs typeface="Varela Round"/>
                <a:sym typeface="Varela Round"/>
              </a:rPr>
              <a:t>Data</a:t>
            </a:r>
          </a:p>
        </p:txBody>
      </p:sp>
      <p:grpSp>
        <p:nvGrpSpPr>
          <p:cNvPr id="19" name="Group 19"/>
          <p:cNvGrpSpPr>
            <a:grpSpLocks noChangeAspect="1"/>
          </p:cNvGrpSpPr>
          <p:nvPr/>
        </p:nvGrpSpPr>
        <p:grpSpPr>
          <a:xfrm>
            <a:off x="6067444" y="4222410"/>
            <a:ext cx="745391" cy="745391"/>
            <a:chOff x="0" y="0"/>
            <a:chExt cx="993855" cy="993855"/>
          </a:xfrm>
        </p:grpSpPr>
        <p:sp>
          <p:nvSpPr>
            <p:cNvPr id="20" name="Freeform 20" descr="preencoded.png"/>
            <p:cNvSpPr/>
            <p:nvPr/>
          </p:nvSpPr>
          <p:spPr>
            <a:xfrm>
              <a:off x="0" y="0"/>
              <a:ext cx="993902" cy="993902"/>
            </a:xfrm>
            <a:custGeom>
              <a:avLst/>
              <a:gdLst/>
              <a:ahLst/>
              <a:cxnLst/>
              <a:rect l="l" t="t" r="r" b="b"/>
              <a:pathLst>
                <a:path w="993902" h="993902">
                  <a:moveTo>
                    <a:pt x="0" y="0"/>
                  </a:moveTo>
                  <a:lnTo>
                    <a:pt x="993902" y="0"/>
                  </a:lnTo>
                  <a:lnTo>
                    <a:pt x="993902" y="993902"/>
                  </a:lnTo>
                  <a:lnTo>
                    <a:pt x="0" y="993902"/>
                  </a:lnTo>
                  <a:lnTo>
                    <a:pt x="0" y="0"/>
                  </a:lnTo>
                  <a:close/>
                </a:path>
              </a:pathLst>
            </a:custGeom>
            <a:blipFill>
              <a:blip r:embed="rId8"/>
              <a:stretch>
                <a:fillRect r="4" b="4"/>
              </a:stretch>
            </a:blipFill>
          </p:spPr>
          <p:txBody>
            <a:bodyPr/>
            <a:lstStyle/>
            <a:p>
              <a:endParaRPr lang="en-IN"/>
            </a:p>
          </p:txBody>
        </p:sp>
      </p:grpSp>
      <p:sp>
        <p:nvSpPr>
          <p:cNvPr id="21" name="TextBox 21"/>
          <p:cNvSpPr txBox="1"/>
          <p:nvPr/>
        </p:nvSpPr>
        <p:spPr>
          <a:xfrm>
            <a:off x="5364814" y="6715061"/>
            <a:ext cx="2150685" cy="622735"/>
          </a:xfrm>
          <a:prstGeom prst="rect">
            <a:avLst/>
          </a:prstGeom>
        </p:spPr>
        <p:txBody>
          <a:bodyPr lIns="0" tIns="0" rIns="0" bIns="0" rtlCol="0" anchor="t">
            <a:spAutoFit/>
          </a:bodyPr>
          <a:lstStyle/>
          <a:p>
            <a:pPr algn="ctr">
              <a:lnSpc>
                <a:spcPts val="2474"/>
              </a:lnSpc>
            </a:pPr>
            <a:r>
              <a:rPr lang="en-US" sz="1687" b="1" dirty="0">
                <a:solidFill>
                  <a:srgbClr val="2A2742"/>
                </a:solidFill>
                <a:latin typeface="Varela Round"/>
                <a:ea typeface="Varela Round"/>
                <a:cs typeface="Varela Round"/>
                <a:sym typeface="Varela Round"/>
              </a:rPr>
              <a:t>Select </a:t>
            </a:r>
            <a:r>
              <a:rPr lang="en-US" b="1" dirty="0">
                <a:solidFill>
                  <a:srgbClr val="2A2742"/>
                </a:solidFill>
                <a:latin typeface="Varela Round"/>
                <a:ea typeface="Varela Round"/>
                <a:cs typeface="Varela Round"/>
                <a:sym typeface="Varela Round"/>
              </a:rPr>
              <a:t>Features</a:t>
            </a:r>
            <a:r>
              <a:rPr lang="en-US" sz="1687" b="1" dirty="0">
                <a:solidFill>
                  <a:srgbClr val="2A2742"/>
                </a:solidFill>
                <a:latin typeface="Varela Round"/>
                <a:ea typeface="Varela Round"/>
                <a:cs typeface="Varela Round"/>
                <a:sym typeface="Varela Round"/>
              </a:rPr>
              <a:t> and Target</a:t>
            </a:r>
          </a:p>
        </p:txBody>
      </p:sp>
      <p:grpSp>
        <p:nvGrpSpPr>
          <p:cNvPr id="22" name="Group 22"/>
          <p:cNvGrpSpPr>
            <a:grpSpLocks noChangeAspect="1"/>
          </p:cNvGrpSpPr>
          <p:nvPr/>
        </p:nvGrpSpPr>
        <p:grpSpPr>
          <a:xfrm>
            <a:off x="3324406" y="4222410"/>
            <a:ext cx="745391" cy="745391"/>
            <a:chOff x="0" y="0"/>
            <a:chExt cx="993855" cy="993855"/>
          </a:xfrm>
        </p:grpSpPr>
        <p:sp>
          <p:nvSpPr>
            <p:cNvPr id="23" name="Freeform 23" descr="preencoded.png"/>
            <p:cNvSpPr/>
            <p:nvPr/>
          </p:nvSpPr>
          <p:spPr>
            <a:xfrm>
              <a:off x="0" y="0"/>
              <a:ext cx="993902" cy="993902"/>
            </a:xfrm>
            <a:custGeom>
              <a:avLst/>
              <a:gdLst/>
              <a:ahLst/>
              <a:cxnLst/>
              <a:rect l="l" t="t" r="r" b="b"/>
              <a:pathLst>
                <a:path w="993902" h="993902">
                  <a:moveTo>
                    <a:pt x="0" y="0"/>
                  </a:moveTo>
                  <a:lnTo>
                    <a:pt x="993902" y="0"/>
                  </a:lnTo>
                  <a:lnTo>
                    <a:pt x="993902" y="993902"/>
                  </a:lnTo>
                  <a:lnTo>
                    <a:pt x="0" y="993902"/>
                  </a:lnTo>
                  <a:lnTo>
                    <a:pt x="0" y="0"/>
                  </a:lnTo>
                  <a:close/>
                </a:path>
              </a:pathLst>
            </a:custGeom>
            <a:blipFill>
              <a:blip r:embed="rId9"/>
              <a:stretch>
                <a:fillRect r="4" b="4"/>
              </a:stretch>
            </a:blipFill>
          </p:spPr>
          <p:txBody>
            <a:bodyPr/>
            <a:lstStyle/>
            <a:p>
              <a:endParaRPr lang="en-IN"/>
            </a:p>
          </p:txBody>
        </p:sp>
      </p:grpSp>
      <p:sp>
        <p:nvSpPr>
          <p:cNvPr id="24" name="TextBox 24"/>
          <p:cNvSpPr txBox="1"/>
          <p:nvPr/>
        </p:nvSpPr>
        <p:spPr>
          <a:xfrm>
            <a:off x="2736945" y="6894530"/>
            <a:ext cx="1905405" cy="302134"/>
          </a:xfrm>
          <a:prstGeom prst="rect">
            <a:avLst/>
          </a:prstGeom>
        </p:spPr>
        <p:txBody>
          <a:bodyPr lIns="0" tIns="0" rIns="0" bIns="0" rtlCol="0" anchor="t">
            <a:spAutoFit/>
          </a:bodyPr>
          <a:lstStyle/>
          <a:p>
            <a:pPr algn="ctr">
              <a:lnSpc>
                <a:spcPts val="2474"/>
              </a:lnSpc>
            </a:pPr>
            <a:r>
              <a:rPr lang="en-US" sz="1687" b="1" dirty="0">
                <a:solidFill>
                  <a:srgbClr val="2A2742"/>
                </a:solidFill>
                <a:latin typeface="Varela Round"/>
                <a:ea typeface="Varela Round"/>
                <a:cs typeface="Varela Round"/>
                <a:sym typeface="Varela Round"/>
              </a:rPr>
              <a:t>Upload CSV</a:t>
            </a:r>
          </a:p>
        </p:txBody>
      </p:sp>
      <p:sp>
        <p:nvSpPr>
          <p:cNvPr id="25" name="TextBox 25"/>
          <p:cNvSpPr txBox="1"/>
          <p:nvPr/>
        </p:nvSpPr>
        <p:spPr>
          <a:xfrm>
            <a:off x="992238" y="8404175"/>
            <a:ext cx="16303526" cy="1078706"/>
          </a:xfrm>
          <a:prstGeom prst="rect">
            <a:avLst/>
          </a:prstGeom>
        </p:spPr>
        <p:txBody>
          <a:bodyPr lIns="0" tIns="0" rIns="0" bIns="0" rtlCol="0" anchor="t">
            <a:spAutoFit/>
          </a:bodyPr>
          <a:lstStyle/>
          <a:p>
            <a:pPr algn="l">
              <a:lnSpc>
                <a:spcPts val="4274"/>
              </a:lnSpc>
            </a:pPr>
            <a:r>
              <a:rPr lang="en-US" sz="2187" dirty="0">
                <a:solidFill>
                  <a:srgbClr val="2A2742"/>
                </a:solidFill>
                <a:latin typeface="Arimo"/>
                <a:ea typeface="Arimo"/>
                <a:cs typeface="Arimo"/>
                <a:sym typeface="Arimo"/>
              </a:rPr>
              <a:t>The training process includes </a:t>
            </a:r>
            <a:r>
              <a:rPr lang="en-US" sz="2187" b="1" dirty="0">
                <a:solidFill>
                  <a:srgbClr val="2A2742"/>
                </a:solidFill>
                <a:latin typeface="Arimo Bold"/>
                <a:ea typeface="Arimo Bold"/>
                <a:cs typeface="Arimo Bold"/>
                <a:sym typeface="Arimo Bold"/>
              </a:rPr>
              <a:t>data splitting</a:t>
            </a:r>
            <a:r>
              <a:rPr lang="en-US" sz="2187" dirty="0">
                <a:solidFill>
                  <a:srgbClr val="2A2742"/>
                </a:solidFill>
                <a:latin typeface="Arimo"/>
                <a:ea typeface="Arimo"/>
                <a:cs typeface="Arimo"/>
                <a:sym typeface="Arimo"/>
              </a:rPr>
              <a:t> (typically 80/20 train/test split) and robust evaluation on the test set. For enhanced validation, </a:t>
            </a:r>
            <a:r>
              <a:rPr lang="en-US" sz="2187" b="1" dirty="0">
                <a:solidFill>
                  <a:srgbClr val="2A2742"/>
                </a:solidFill>
                <a:latin typeface="Arimo Bold"/>
                <a:ea typeface="Arimo Bold"/>
                <a:cs typeface="Arimo Bold"/>
                <a:sym typeface="Arimo Bold"/>
              </a:rPr>
              <a:t>cross-validation</a:t>
            </a:r>
            <a:r>
              <a:rPr lang="en-US" sz="2187" dirty="0">
                <a:solidFill>
                  <a:srgbClr val="2A2742"/>
                </a:solidFill>
                <a:latin typeface="Arimo"/>
                <a:ea typeface="Arimo"/>
                <a:cs typeface="Arimo"/>
                <a:sym typeface="Arimo"/>
              </a:rPr>
              <a:t> techniques may be employed.</a:t>
            </a:r>
          </a:p>
        </p:txBody>
      </p:sp>
      <p:pic>
        <p:nvPicPr>
          <p:cNvPr id="26" name="Picture 4">
            <a:extLst>
              <a:ext uri="{FF2B5EF4-FFF2-40B4-BE49-F238E27FC236}">
                <a16:creationId xmlns:a16="http://schemas.microsoft.com/office/drawing/2014/main" id="{43B670CA-D80F-B0F3-50B4-75B23CC767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98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r="-17"/>
              </a:stretch>
            </a:blipFill>
          </p:spPr>
          <p:txBody>
            <a:bodyPr/>
            <a:lstStyle/>
            <a:p>
              <a:endParaRPr lang="en-IN"/>
            </a:p>
          </p:txBody>
        </p:sp>
      </p:grpSp>
      <p:grpSp>
        <p:nvGrpSpPr>
          <p:cNvPr id="4" name="Group 4"/>
          <p:cNvGrpSpPr/>
          <p:nvPr/>
        </p:nvGrpSpPr>
        <p:grpSpPr>
          <a:xfrm>
            <a:off x="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56078"/>
              </a:srgbClr>
            </a:solidFill>
          </p:spPr>
          <p:txBody>
            <a:bodyPr/>
            <a:lstStyle/>
            <a:p>
              <a:endParaRPr lang="en-IN"/>
            </a:p>
          </p:txBody>
        </p:sp>
      </p:grpSp>
      <p:sp>
        <p:nvSpPr>
          <p:cNvPr id="6" name="TextBox 6"/>
          <p:cNvSpPr txBox="1"/>
          <p:nvPr/>
        </p:nvSpPr>
        <p:spPr>
          <a:xfrm>
            <a:off x="749350" y="1199109"/>
            <a:ext cx="2676227" cy="410616"/>
          </a:xfrm>
          <a:prstGeom prst="rect">
            <a:avLst/>
          </a:prstGeom>
        </p:spPr>
        <p:txBody>
          <a:bodyPr lIns="0" tIns="0" rIns="0" bIns="0" rtlCol="0" anchor="t">
            <a:spAutoFit/>
          </a:bodyPr>
          <a:lstStyle/>
          <a:p>
            <a:pPr algn="l">
              <a:lnSpc>
                <a:spcPts val="3149"/>
              </a:lnSpc>
            </a:pPr>
            <a:r>
              <a:rPr lang="en-US" sz="2062">
                <a:solidFill>
                  <a:srgbClr val="231971"/>
                </a:solidFill>
                <a:latin typeface="Varela Round"/>
                <a:ea typeface="Varela Round"/>
                <a:cs typeface="Varela Round"/>
                <a:sym typeface="Varela Round"/>
              </a:rPr>
              <a:t>Evaluation Metrics</a:t>
            </a:r>
          </a:p>
        </p:txBody>
      </p:sp>
      <p:sp>
        <p:nvSpPr>
          <p:cNvPr id="7" name="TextBox 7"/>
          <p:cNvSpPr txBox="1"/>
          <p:nvPr/>
        </p:nvSpPr>
        <p:spPr>
          <a:xfrm>
            <a:off x="749350" y="1699915"/>
            <a:ext cx="12509450" cy="758990"/>
          </a:xfrm>
          <a:prstGeom prst="rect">
            <a:avLst/>
          </a:prstGeom>
        </p:spPr>
        <p:txBody>
          <a:bodyPr wrap="square" lIns="0" tIns="0" rIns="0" bIns="0" rtlCol="0" anchor="t">
            <a:spAutoFit/>
          </a:bodyPr>
          <a:lstStyle/>
          <a:p>
            <a:pPr algn="l">
              <a:lnSpc>
                <a:spcPts val="6299"/>
              </a:lnSpc>
            </a:pPr>
            <a:r>
              <a:rPr lang="en-US" sz="4187" dirty="0">
                <a:solidFill>
                  <a:srgbClr val="231971"/>
                </a:solidFill>
                <a:latin typeface="Varela Round"/>
                <a:ea typeface="Varela Round"/>
                <a:cs typeface="Varela Round"/>
                <a:sym typeface="Varela Round"/>
              </a:rPr>
              <a:t>Comprehensive Performance &amp; Fairness</a:t>
            </a:r>
          </a:p>
        </p:txBody>
      </p:sp>
      <p:sp>
        <p:nvSpPr>
          <p:cNvPr id="8" name="TextBox 8"/>
          <p:cNvSpPr txBox="1"/>
          <p:nvPr/>
        </p:nvSpPr>
        <p:spPr>
          <a:xfrm>
            <a:off x="749350" y="2951709"/>
            <a:ext cx="3236565" cy="477590"/>
          </a:xfrm>
          <a:prstGeom prst="rect">
            <a:avLst/>
          </a:prstGeom>
        </p:spPr>
        <p:txBody>
          <a:bodyPr lIns="0" tIns="0" rIns="0" bIns="0" rtlCol="0" anchor="t">
            <a:spAutoFit/>
          </a:bodyPr>
          <a:lstStyle/>
          <a:p>
            <a:pPr algn="l">
              <a:lnSpc>
                <a:spcPts val="3749"/>
              </a:lnSpc>
            </a:pPr>
            <a:r>
              <a:rPr lang="en-US" sz="2499">
                <a:solidFill>
                  <a:srgbClr val="231971"/>
                </a:solidFill>
                <a:latin typeface="Varela Round"/>
                <a:ea typeface="Varela Round"/>
                <a:cs typeface="Varela Round"/>
                <a:sym typeface="Varela Round"/>
              </a:rPr>
              <a:t>Classification Metrics</a:t>
            </a:r>
          </a:p>
        </p:txBody>
      </p:sp>
      <p:sp>
        <p:nvSpPr>
          <p:cNvPr id="9" name="TextBox 9"/>
          <p:cNvSpPr txBox="1"/>
          <p:nvPr/>
        </p:nvSpPr>
        <p:spPr>
          <a:xfrm>
            <a:off x="749350" y="3500437"/>
            <a:ext cx="8133458" cy="485477"/>
          </a:xfrm>
          <a:prstGeom prst="rect">
            <a:avLst/>
          </a:prstGeom>
        </p:spPr>
        <p:txBody>
          <a:bodyPr lIns="0" tIns="0" rIns="0" bIns="0" rtlCol="0" anchor="t">
            <a:spAutoFit/>
          </a:bodyPr>
          <a:lstStyle/>
          <a:p>
            <a:pPr algn="l">
              <a:lnSpc>
                <a:spcPts val="3224"/>
              </a:lnSpc>
            </a:pPr>
            <a:r>
              <a:rPr lang="en-US" sz="1625" b="1">
                <a:solidFill>
                  <a:srgbClr val="2A2742"/>
                </a:solidFill>
                <a:latin typeface="Arimo Bold"/>
                <a:ea typeface="Arimo Bold"/>
                <a:cs typeface="Arimo Bold"/>
                <a:sym typeface="Arimo Bold"/>
              </a:rPr>
              <a:t>Accuracy:</a:t>
            </a:r>
            <a:r>
              <a:rPr lang="en-US" sz="1625">
                <a:solidFill>
                  <a:srgbClr val="2A2742"/>
                </a:solidFill>
                <a:latin typeface="Arimo"/>
                <a:ea typeface="Arimo"/>
                <a:cs typeface="Arimo"/>
                <a:sym typeface="Arimo"/>
              </a:rPr>
              <a:t> Overall correctness of predictions.</a:t>
            </a:r>
          </a:p>
        </p:txBody>
      </p:sp>
      <p:sp>
        <p:nvSpPr>
          <p:cNvPr id="10" name="TextBox 10"/>
          <p:cNvSpPr txBox="1"/>
          <p:nvPr/>
        </p:nvSpPr>
        <p:spPr>
          <a:xfrm>
            <a:off x="749350" y="3917900"/>
            <a:ext cx="8133458" cy="355225"/>
          </a:xfrm>
          <a:prstGeom prst="rect">
            <a:avLst/>
          </a:prstGeom>
        </p:spPr>
        <p:txBody>
          <a:bodyPr lIns="0" tIns="0" rIns="0" bIns="0" rtlCol="0" anchor="t">
            <a:spAutoFit/>
          </a:bodyPr>
          <a:lstStyle/>
          <a:p>
            <a:pPr algn="l">
              <a:lnSpc>
                <a:spcPts val="3224"/>
              </a:lnSpc>
            </a:pPr>
            <a:endParaRPr lang="en-US" sz="1625" dirty="0">
              <a:solidFill>
                <a:srgbClr val="2A2742"/>
              </a:solidFill>
              <a:latin typeface="Arimo"/>
              <a:ea typeface="Arimo"/>
              <a:cs typeface="Arimo"/>
              <a:sym typeface="Arimo"/>
            </a:endParaRPr>
          </a:p>
        </p:txBody>
      </p:sp>
      <p:sp>
        <p:nvSpPr>
          <p:cNvPr id="13" name="TextBox 13"/>
          <p:cNvSpPr txBox="1"/>
          <p:nvPr/>
        </p:nvSpPr>
        <p:spPr>
          <a:xfrm>
            <a:off x="749350" y="5170289"/>
            <a:ext cx="8133458" cy="355225"/>
          </a:xfrm>
          <a:prstGeom prst="rect">
            <a:avLst/>
          </a:prstGeom>
        </p:spPr>
        <p:txBody>
          <a:bodyPr lIns="0" tIns="0" rIns="0" bIns="0" rtlCol="0" anchor="t">
            <a:spAutoFit/>
          </a:bodyPr>
          <a:lstStyle/>
          <a:p>
            <a:pPr algn="l">
              <a:lnSpc>
                <a:spcPts val="3224"/>
              </a:lnSpc>
            </a:pPr>
            <a:endParaRPr lang="en-US" sz="1625" dirty="0">
              <a:solidFill>
                <a:srgbClr val="2A2742"/>
              </a:solidFill>
              <a:latin typeface="Arimo"/>
              <a:ea typeface="Arimo"/>
              <a:cs typeface="Arimo"/>
              <a:sym typeface="Arimo"/>
            </a:endParaRPr>
          </a:p>
        </p:txBody>
      </p:sp>
      <p:sp>
        <p:nvSpPr>
          <p:cNvPr id="14" name="TextBox 14"/>
          <p:cNvSpPr txBox="1"/>
          <p:nvPr/>
        </p:nvSpPr>
        <p:spPr>
          <a:xfrm>
            <a:off x="739823" y="4068894"/>
            <a:ext cx="8133458" cy="828080"/>
          </a:xfrm>
          <a:prstGeom prst="rect">
            <a:avLst/>
          </a:prstGeom>
        </p:spPr>
        <p:txBody>
          <a:bodyPr lIns="0" tIns="0" rIns="0" bIns="0" rtlCol="0" anchor="t">
            <a:spAutoFit/>
          </a:bodyPr>
          <a:lstStyle/>
          <a:p>
            <a:pPr algn="l">
              <a:lnSpc>
                <a:spcPts val="3224"/>
              </a:lnSpc>
            </a:pPr>
            <a:r>
              <a:rPr lang="en-US" sz="1625" b="1" dirty="0">
                <a:solidFill>
                  <a:srgbClr val="2A2742"/>
                </a:solidFill>
                <a:latin typeface="Arimo Bold"/>
                <a:ea typeface="Arimo Bold"/>
                <a:cs typeface="Arimo Bold"/>
                <a:sym typeface="Arimo Bold"/>
              </a:rPr>
              <a:t>Demographic Parity</a:t>
            </a:r>
            <a:r>
              <a:rPr lang="en-US" sz="1625" dirty="0">
                <a:solidFill>
                  <a:srgbClr val="2A2742"/>
                </a:solidFill>
                <a:latin typeface="Arimo"/>
                <a:ea typeface="Arimo"/>
                <a:cs typeface="Arimo"/>
                <a:sym typeface="Arimo"/>
              </a:rPr>
              <a:t>: Assesses whether positive prediction rates are equal across different groups.</a:t>
            </a:r>
          </a:p>
        </p:txBody>
      </p:sp>
      <p:sp>
        <p:nvSpPr>
          <p:cNvPr id="15" name="TextBox 15"/>
          <p:cNvSpPr txBox="1"/>
          <p:nvPr/>
        </p:nvSpPr>
        <p:spPr>
          <a:xfrm>
            <a:off x="770303" y="5007608"/>
            <a:ext cx="8133458" cy="828080"/>
          </a:xfrm>
          <a:prstGeom prst="rect">
            <a:avLst/>
          </a:prstGeom>
        </p:spPr>
        <p:txBody>
          <a:bodyPr lIns="0" tIns="0" rIns="0" bIns="0" rtlCol="0" anchor="t">
            <a:spAutoFit/>
          </a:bodyPr>
          <a:lstStyle/>
          <a:p>
            <a:pPr algn="l">
              <a:lnSpc>
                <a:spcPts val="3224"/>
              </a:lnSpc>
            </a:pPr>
            <a:r>
              <a:rPr lang="en-US" sz="1625" b="1" dirty="0">
                <a:solidFill>
                  <a:srgbClr val="2A2742"/>
                </a:solidFill>
                <a:latin typeface="Arimo Bold"/>
                <a:ea typeface="Arimo Bold"/>
                <a:cs typeface="Arimo Bold"/>
                <a:sym typeface="Arimo Bold"/>
              </a:rPr>
              <a:t>Equalized Odds</a:t>
            </a:r>
            <a:r>
              <a:rPr lang="en-US" sz="1625" dirty="0">
                <a:solidFill>
                  <a:srgbClr val="2A2742"/>
                </a:solidFill>
                <a:latin typeface="Arimo"/>
                <a:ea typeface="Arimo"/>
                <a:cs typeface="Arimo"/>
                <a:sym typeface="Arimo"/>
              </a:rPr>
              <a:t>: Checks if both true positive and false positive rates are equal across groups.</a:t>
            </a:r>
          </a:p>
        </p:txBody>
      </p:sp>
      <p:sp>
        <p:nvSpPr>
          <p:cNvPr id="16" name="TextBox 16"/>
          <p:cNvSpPr txBox="1"/>
          <p:nvPr/>
        </p:nvSpPr>
        <p:spPr>
          <a:xfrm>
            <a:off x="749350" y="6049139"/>
            <a:ext cx="8133458" cy="485478"/>
          </a:xfrm>
          <a:prstGeom prst="rect">
            <a:avLst/>
          </a:prstGeom>
        </p:spPr>
        <p:txBody>
          <a:bodyPr lIns="0" tIns="0" rIns="0" bIns="0" rtlCol="0" anchor="t">
            <a:spAutoFit/>
          </a:bodyPr>
          <a:lstStyle/>
          <a:p>
            <a:pPr algn="l">
              <a:lnSpc>
                <a:spcPts val="3224"/>
              </a:lnSpc>
            </a:pPr>
            <a:r>
              <a:rPr lang="en-US" sz="1625" b="1" dirty="0">
                <a:solidFill>
                  <a:srgbClr val="2A2742"/>
                </a:solidFill>
                <a:latin typeface="Arimo Bold"/>
                <a:ea typeface="Arimo Bold"/>
                <a:cs typeface="Arimo Bold"/>
                <a:sym typeface="Arimo Bold"/>
              </a:rPr>
              <a:t>Calibration</a:t>
            </a:r>
            <a:r>
              <a:rPr lang="en-US" sz="1625" dirty="0">
                <a:solidFill>
                  <a:srgbClr val="2A2742"/>
                </a:solidFill>
                <a:latin typeface="Arimo"/>
                <a:ea typeface="Arimo"/>
                <a:cs typeface="Arimo"/>
                <a:sym typeface="Arimo"/>
              </a:rPr>
              <a:t>: Evaluates how well predicted probabilities reflect actual outcomes.</a:t>
            </a:r>
          </a:p>
        </p:txBody>
      </p:sp>
      <p:sp>
        <p:nvSpPr>
          <p:cNvPr id="17" name="TextBox 17"/>
          <p:cNvSpPr txBox="1"/>
          <p:nvPr/>
        </p:nvSpPr>
        <p:spPr>
          <a:xfrm>
            <a:off x="770303" y="6609572"/>
            <a:ext cx="8133458" cy="485478"/>
          </a:xfrm>
          <a:prstGeom prst="rect">
            <a:avLst/>
          </a:prstGeom>
        </p:spPr>
        <p:txBody>
          <a:bodyPr lIns="0" tIns="0" rIns="0" bIns="0" rtlCol="0" anchor="t">
            <a:spAutoFit/>
          </a:bodyPr>
          <a:lstStyle/>
          <a:p>
            <a:pPr algn="l">
              <a:lnSpc>
                <a:spcPts val="3224"/>
              </a:lnSpc>
            </a:pPr>
            <a:r>
              <a:rPr lang="en-US" sz="1625" b="1" dirty="0">
                <a:solidFill>
                  <a:srgbClr val="2A2742"/>
                </a:solidFill>
                <a:latin typeface="Arimo Bold"/>
                <a:ea typeface="Arimo Bold"/>
                <a:cs typeface="Arimo Bold"/>
                <a:sym typeface="Arimo Bold"/>
              </a:rPr>
              <a:t>Individual Fairness</a:t>
            </a:r>
            <a:r>
              <a:rPr lang="en-US" sz="1625" dirty="0">
                <a:solidFill>
                  <a:srgbClr val="2A2742"/>
                </a:solidFill>
                <a:latin typeface="Arimo"/>
                <a:ea typeface="Arimo"/>
                <a:cs typeface="Arimo"/>
                <a:sym typeface="Arimo"/>
              </a:rPr>
              <a:t>: Ensures similar individuals receive similar predictions.</a:t>
            </a:r>
          </a:p>
        </p:txBody>
      </p:sp>
      <p:sp>
        <p:nvSpPr>
          <p:cNvPr id="18" name="TextBox 18"/>
          <p:cNvSpPr txBox="1"/>
          <p:nvPr/>
        </p:nvSpPr>
        <p:spPr>
          <a:xfrm>
            <a:off x="9414719" y="2951709"/>
            <a:ext cx="3211562" cy="477590"/>
          </a:xfrm>
          <a:prstGeom prst="rect">
            <a:avLst/>
          </a:prstGeom>
        </p:spPr>
        <p:txBody>
          <a:bodyPr lIns="0" tIns="0" rIns="0" bIns="0" rtlCol="0" anchor="t">
            <a:spAutoFit/>
          </a:bodyPr>
          <a:lstStyle/>
          <a:p>
            <a:pPr algn="l">
              <a:lnSpc>
                <a:spcPts val="3749"/>
              </a:lnSpc>
            </a:pPr>
            <a:r>
              <a:rPr lang="en-US" sz="2499" dirty="0">
                <a:solidFill>
                  <a:srgbClr val="231971"/>
                </a:solidFill>
                <a:latin typeface="Varela Round"/>
                <a:ea typeface="Varela Round"/>
                <a:cs typeface="Varela Round"/>
                <a:sym typeface="Varela Round"/>
              </a:rPr>
              <a:t>Regression Metrics</a:t>
            </a:r>
          </a:p>
        </p:txBody>
      </p:sp>
      <p:sp>
        <p:nvSpPr>
          <p:cNvPr id="19" name="TextBox 19"/>
          <p:cNvSpPr txBox="1"/>
          <p:nvPr/>
        </p:nvSpPr>
        <p:spPr>
          <a:xfrm>
            <a:off x="9414719" y="3500437"/>
            <a:ext cx="8133458" cy="828080"/>
          </a:xfrm>
          <a:prstGeom prst="rect">
            <a:avLst/>
          </a:prstGeom>
        </p:spPr>
        <p:txBody>
          <a:bodyPr lIns="0" tIns="0" rIns="0" bIns="0" rtlCol="0" anchor="t">
            <a:spAutoFit/>
          </a:bodyPr>
          <a:lstStyle/>
          <a:p>
            <a:pPr algn="l">
              <a:lnSpc>
                <a:spcPts val="3224"/>
              </a:lnSpc>
            </a:pPr>
            <a:r>
              <a:rPr lang="en-US" sz="1625" b="1" dirty="0">
                <a:solidFill>
                  <a:srgbClr val="2A2742"/>
                </a:solidFill>
                <a:latin typeface="Arimo Bold"/>
                <a:ea typeface="Arimo Bold"/>
                <a:cs typeface="Arimo Bold"/>
                <a:sym typeface="Arimo Bold"/>
              </a:rPr>
              <a:t>MAE (Mean Absolute Error):</a:t>
            </a:r>
            <a:r>
              <a:rPr lang="en-US" sz="1625" dirty="0">
                <a:solidFill>
                  <a:srgbClr val="2A2742"/>
                </a:solidFill>
                <a:latin typeface="Arimo"/>
                <a:ea typeface="Arimo"/>
                <a:cs typeface="Arimo"/>
                <a:sym typeface="Arimo"/>
              </a:rPr>
              <a:t> Measures the average magnitude of errors, giving equal weight to all errors.</a:t>
            </a:r>
          </a:p>
        </p:txBody>
      </p:sp>
      <p:sp>
        <p:nvSpPr>
          <p:cNvPr id="20" name="TextBox 20"/>
          <p:cNvSpPr txBox="1"/>
          <p:nvPr/>
        </p:nvSpPr>
        <p:spPr>
          <a:xfrm>
            <a:off x="9414719" y="4436584"/>
            <a:ext cx="8133458" cy="828080"/>
          </a:xfrm>
          <a:prstGeom prst="rect">
            <a:avLst/>
          </a:prstGeom>
        </p:spPr>
        <p:txBody>
          <a:bodyPr lIns="0" tIns="0" rIns="0" bIns="0" rtlCol="0" anchor="t">
            <a:spAutoFit/>
          </a:bodyPr>
          <a:lstStyle/>
          <a:p>
            <a:pPr algn="l">
              <a:lnSpc>
                <a:spcPts val="3224"/>
              </a:lnSpc>
            </a:pPr>
            <a:r>
              <a:rPr lang="en-US" sz="1625" b="1" dirty="0">
                <a:solidFill>
                  <a:srgbClr val="2A2742"/>
                </a:solidFill>
                <a:latin typeface="Arimo Bold"/>
                <a:ea typeface="Arimo Bold"/>
                <a:cs typeface="Arimo Bold"/>
                <a:sym typeface="Arimo Bold"/>
              </a:rPr>
              <a:t>MSE (Mean Squared Error)</a:t>
            </a:r>
            <a:r>
              <a:rPr lang="en-US" sz="1625" dirty="0">
                <a:solidFill>
                  <a:srgbClr val="2A2742"/>
                </a:solidFill>
                <a:latin typeface="Arimo"/>
                <a:ea typeface="Arimo"/>
                <a:cs typeface="Arimo"/>
                <a:sym typeface="Arimo"/>
              </a:rPr>
              <a:t>: Averages the squared differences between predicted and actual values, emphasizing larger errors.</a:t>
            </a:r>
          </a:p>
        </p:txBody>
      </p:sp>
      <p:sp>
        <p:nvSpPr>
          <p:cNvPr id="21" name="TextBox 21"/>
          <p:cNvSpPr txBox="1"/>
          <p:nvPr/>
        </p:nvSpPr>
        <p:spPr>
          <a:xfrm>
            <a:off x="9414719" y="5321283"/>
            <a:ext cx="8133458" cy="828080"/>
          </a:xfrm>
          <a:prstGeom prst="rect">
            <a:avLst/>
          </a:prstGeom>
        </p:spPr>
        <p:txBody>
          <a:bodyPr lIns="0" tIns="0" rIns="0" bIns="0" rtlCol="0" anchor="t">
            <a:spAutoFit/>
          </a:bodyPr>
          <a:lstStyle/>
          <a:p>
            <a:pPr algn="l">
              <a:lnSpc>
                <a:spcPts val="3224"/>
              </a:lnSpc>
            </a:pPr>
            <a:r>
              <a:rPr lang="en-US" sz="1625" b="1" dirty="0">
                <a:solidFill>
                  <a:srgbClr val="2A2742"/>
                </a:solidFill>
                <a:latin typeface="Arimo Bold"/>
                <a:ea typeface="Arimo Bold"/>
                <a:cs typeface="Arimo Bold"/>
                <a:sym typeface="Arimo Bold"/>
              </a:rPr>
              <a:t>R² Score (Coefficient of Determination)</a:t>
            </a:r>
            <a:r>
              <a:rPr lang="en-US" sz="1625" dirty="0">
                <a:solidFill>
                  <a:srgbClr val="2A2742"/>
                </a:solidFill>
                <a:latin typeface="Arimo"/>
                <a:ea typeface="Arimo"/>
                <a:cs typeface="Arimo"/>
                <a:sym typeface="Arimo"/>
              </a:rPr>
              <a:t>: Indicates how well the model explains the variability of the target variable.</a:t>
            </a:r>
          </a:p>
        </p:txBody>
      </p:sp>
      <p:sp>
        <p:nvSpPr>
          <p:cNvPr id="23" name="TextBox 23"/>
          <p:cNvSpPr txBox="1"/>
          <p:nvPr/>
        </p:nvSpPr>
        <p:spPr>
          <a:xfrm>
            <a:off x="749350" y="8526215"/>
            <a:ext cx="16789301" cy="485478"/>
          </a:xfrm>
          <a:prstGeom prst="rect">
            <a:avLst/>
          </a:prstGeom>
        </p:spPr>
        <p:txBody>
          <a:bodyPr lIns="0" tIns="0" rIns="0" bIns="0" rtlCol="0" anchor="t">
            <a:spAutoFit/>
          </a:bodyPr>
          <a:lstStyle/>
          <a:p>
            <a:pPr algn="l">
              <a:lnSpc>
                <a:spcPts val="3224"/>
              </a:lnSpc>
            </a:pPr>
            <a:r>
              <a:rPr lang="en-US" sz="1625" dirty="0">
                <a:solidFill>
                  <a:srgbClr val="2A2742"/>
                </a:solidFill>
                <a:latin typeface="Arimo"/>
                <a:ea typeface="Arimo"/>
                <a:cs typeface="Arimo"/>
                <a:sym typeface="Arimo"/>
              </a:rPr>
              <a:t>Crucially, every report generated by </a:t>
            </a:r>
            <a:r>
              <a:rPr lang="en-US" sz="1625" dirty="0" err="1">
                <a:solidFill>
                  <a:srgbClr val="2A2742"/>
                </a:solidFill>
                <a:latin typeface="Arimo"/>
                <a:ea typeface="Arimo"/>
                <a:cs typeface="Arimo"/>
                <a:sym typeface="Arimo"/>
              </a:rPr>
              <a:t>FairPlayAI</a:t>
            </a:r>
            <a:r>
              <a:rPr lang="en-US" sz="1625" dirty="0">
                <a:solidFill>
                  <a:srgbClr val="2A2742"/>
                </a:solidFill>
                <a:latin typeface="Arimo"/>
                <a:ea typeface="Arimo"/>
                <a:cs typeface="Arimo"/>
                <a:sym typeface="Arimo"/>
              </a:rPr>
              <a:t> integrates </a:t>
            </a:r>
            <a:r>
              <a:rPr lang="en-US" sz="1625" dirty="0">
                <a:solidFill>
                  <a:srgbClr val="5E4CE6"/>
                </a:solidFill>
                <a:latin typeface="Arimo"/>
                <a:ea typeface="Arimo"/>
                <a:cs typeface="Arimo"/>
                <a:sym typeface="Arimo"/>
              </a:rPr>
              <a:t>bias detection</a:t>
            </a:r>
            <a:r>
              <a:rPr lang="en-US" sz="1625" dirty="0">
                <a:solidFill>
                  <a:srgbClr val="2A2742"/>
                </a:solidFill>
                <a:latin typeface="Arimo"/>
                <a:ea typeface="Arimo"/>
                <a:cs typeface="Arimo"/>
                <a:sym typeface="Arimo"/>
              </a:rPr>
              <a:t> and </a:t>
            </a:r>
            <a:r>
              <a:rPr lang="en-US" sz="1625" dirty="0">
                <a:solidFill>
                  <a:srgbClr val="5E4CE6"/>
                </a:solidFill>
                <a:latin typeface="Arimo"/>
                <a:ea typeface="Arimo"/>
                <a:cs typeface="Arimo"/>
                <a:sym typeface="Arimo"/>
              </a:rPr>
              <a:t>fairness analysis</a:t>
            </a:r>
            <a:r>
              <a:rPr lang="en-US" sz="1625" dirty="0">
                <a:solidFill>
                  <a:srgbClr val="2A2742"/>
                </a:solidFill>
                <a:latin typeface="Arimo"/>
                <a:ea typeface="Arimo"/>
                <a:cs typeface="Arimo"/>
                <a:sym typeface="Arimo"/>
              </a:rPr>
              <a:t>, providing a holistic view of model performance and ethical implications.</a:t>
            </a:r>
          </a:p>
        </p:txBody>
      </p:sp>
      <p:pic>
        <p:nvPicPr>
          <p:cNvPr id="24" name="Picture 4">
            <a:extLst>
              <a:ext uri="{FF2B5EF4-FFF2-40B4-BE49-F238E27FC236}">
                <a16:creationId xmlns:a16="http://schemas.microsoft.com/office/drawing/2014/main" id="{7C8E2947-4FEA-88F2-42F3-3B1154FD0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98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r="-17"/>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56078"/>
              </a:srgbClr>
            </a:solidFill>
          </p:spPr>
          <p:txBody>
            <a:bodyPr/>
            <a:lstStyle/>
            <a:p>
              <a:endParaRPr lang="en-IN"/>
            </a:p>
          </p:txBody>
        </p:sp>
      </p:grpSp>
      <p:sp>
        <p:nvSpPr>
          <p:cNvPr id="6" name="TextBox 6"/>
          <p:cNvSpPr txBox="1"/>
          <p:nvPr/>
        </p:nvSpPr>
        <p:spPr>
          <a:xfrm>
            <a:off x="992238" y="2266950"/>
            <a:ext cx="3544044" cy="528637"/>
          </a:xfrm>
          <a:prstGeom prst="rect">
            <a:avLst/>
          </a:prstGeom>
        </p:spPr>
        <p:txBody>
          <a:bodyPr lIns="0" tIns="0" rIns="0" bIns="0" rtlCol="0" anchor="t">
            <a:spAutoFit/>
          </a:bodyPr>
          <a:lstStyle/>
          <a:p>
            <a:pPr algn="l">
              <a:lnSpc>
                <a:spcPts val="4125"/>
              </a:lnSpc>
            </a:pPr>
            <a:r>
              <a:rPr lang="en-US" sz="2750">
                <a:solidFill>
                  <a:srgbClr val="231971"/>
                </a:solidFill>
                <a:latin typeface="Varela Round"/>
                <a:ea typeface="Varela Round"/>
                <a:cs typeface="Varela Round"/>
                <a:sym typeface="Varela Round"/>
              </a:rPr>
              <a:t>Results and Reports</a:t>
            </a:r>
          </a:p>
        </p:txBody>
      </p:sp>
      <p:sp>
        <p:nvSpPr>
          <p:cNvPr id="7" name="TextBox 7"/>
          <p:cNvSpPr txBox="1"/>
          <p:nvPr/>
        </p:nvSpPr>
        <p:spPr>
          <a:xfrm>
            <a:off x="992238" y="2917180"/>
            <a:ext cx="14247762" cy="1001621"/>
          </a:xfrm>
          <a:prstGeom prst="rect">
            <a:avLst/>
          </a:prstGeom>
        </p:spPr>
        <p:txBody>
          <a:bodyPr wrap="square" lIns="0" tIns="0" rIns="0" bIns="0" rtlCol="0" anchor="t">
            <a:spAutoFit/>
          </a:bodyPr>
          <a:lstStyle/>
          <a:p>
            <a:pPr algn="l">
              <a:lnSpc>
                <a:spcPts val="8324"/>
              </a:lnSpc>
            </a:pPr>
            <a:r>
              <a:rPr lang="en-US" sz="5562" dirty="0">
                <a:solidFill>
                  <a:srgbClr val="231971"/>
                </a:solidFill>
                <a:latin typeface="Varela Round"/>
                <a:ea typeface="Varela Round"/>
                <a:cs typeface="Varela Round"/>
                <a:sym typeface="Varela Round"/>
              </a:rPr>
              <a:t>Actionable Insights from Your Models</a:t>
            </a:r>
          </a:p>
        </p:txBody>
      </p:sp>
      <p:sp>
        <p:nvSpPr>
          <p:cNvPr id="8" name="TextBox 8"/>
          <p:cNvSpPr txBox="1"/>
          <p:nvPr/>
        </p:nvSpPr>
        <p:spPr>
          <a:xfrm>
            <a:off x="992238" y="4218831"/>
            <a:ext cx="16303526" cy="1078706"/>
          </a:xfrm>
          <a:prstGeom prst="rect">
            <a:avLst/>
          </a:prstGeom>
        </p:spPr>
        <p:txBody>
          <a:bodyPr lIns="0" tIns="0" rIns="0" bIns="0" rtlCol="0" anchor="t">
            <a:spAutoFit/>
          </a:bodyPr>
          <a:lstStyle/>
          <a:p>
            <a:pPr algn="l">
              <a:lnSpc>
                <a:spcPts val="4274"/>
              </a:lnSpc>
            </a:pPr>
            <a:r>
              <a:rPr lang="en-US" sz="2187" dirty="0">
                <a:solidFill>
                  <a:srgbClr val="2A2742"/>
                </a:solidFill>
                <a:latin typeface="Arimo"/>
                <a:ea typeface="Arimo"/>
                <a:cs typeface="Arimo"/>
                <a:sym typeface="Arimo"/>
              </a:rPr>
              <a:t>Upon completion of model training, </a:t>
            </a:r>
            <a:r>
              <a:rPr lang="en-US" sz="2187" dirty="0" err="1">
                <a:solidFill>
                  <a:srgbClr val="2A2742"/>
                </a:solidFill>
                <a:latin typeface="Arimo"/>
                <a:ea typeface="Arimo"/>
                <a:cs typeface="Arimo"/>
                <a:sym typeface="Arimo"/>
              </a:rPr>
              <a:t>FairPlayAI</a:t>
            </a:r>
            <a:r>
              <a:rPr lang="en-US" sz="2187" dirty="0">
                <a:solidFill>
                  <a:srgbClr val="2A2742"/>
                </a:solidFill>
                <a:latin typeface="Arimo"/>
                <a:ea typeface="Arimo"/>
                <a:cs typeface="Arimo"/>
                <a:sym typeface="Arimo"/>
              </a:rPr>
              <a:t> presents clear, concise </a:t>
            </a:r>
            <a:r>
              <a:rPr lang="en-US" sz="2187" dirty="0">
                <a:solidFill>
                  <a:srgbClr val="5E4CE6"/>
                </a:solidFill>
                <a:latin typeface="Arimo"/>
                <a:ea typeface="Arimo"/>
                <a:cs typeface="Arimo"/>
                <a:sym typeface="Arimo"/>
              </a:rPr>
              <a:t>performance metrics</a:t>
            </a:r>
            <a:r>
              <a:rPr lang="en-US" sz="2187" dirty="0">
                <a:solidFill>
                  <a:srgbClr val="2A2742"/>
                </a:solidFill>
                <a:latin typeface="Arimo"/>
                <a:ea typeface="Arimo"/>
                <a:cs typeface="Arimo"/>
                <a:sym typeface="Arimo"/>
              </a:rPr>
              <a:t> (e.g., accuracy: 0.92, F1-score: 0.89). Beyond raw numbers, the platform generates comprehensive </a:t>
            </a:r>
            <a:r>
              <a:rPr lang="en-US" sz="2187" b="1" dirty="0">
                <a:solidFill>
                  <a:srgbClr val="2A2742"/>
                </a:solidFill>
                <a:latin typeface="Arimo Bold"/>
                <a:ea typeface="Arimo Bold"/>
                <a:cs typeface="Arimo Bold"/>
                <a:sym typeface="Arimo Bold"/>
              </a:rPr>
              <a:t>analysis reports</a:t>
            </a:r>
            <a:r>
              <a:rPr lang="en-US" sz="2187" dirty="0">
                <a:solidFill>
                  <a:srgbClr val="2A2742"/>
                </a:solidFill>
                <a:latin typeface="Arimo"/>
                <a:ea typeface="Arimo"/>
                <a:cs typeface="Arimo"/>
                <a:sym typeface="Arimo"/>
              </a:rPr>
              <a:t> that are securely stored in a </a:t>
            </a:r>
            <a:r>
              <a:rPr lang="en-US" sz="2187" b="1" dirty="0">
                <a:solidFill>
                  <a:srgbClr val="2A2742"/>
                </a:solidFill>
                <a:latin typeface="Arimo Bold"/>
                <a:ea typeface="Arimo Bold"/>
                <a:cs typeface="Arimo Bold"/>
                <a:sym typeface="Arimo Bold"/>
              </a:rPr>
              <a:t>MongoDB instance</a:t>
            </a:r>
            <a:r>
              <a:rPr lang="en-US" sz="2187" dirty="0">
                <a:solidFill>
                  <a:srgbClr val="2A2742"/>
                </a:solidFill>
                <a:latin typeface="Arimo"/>
                <a:ea typeface="Arimo"/>
                <a:cs typeface="Arimo"/>
                <a:sym typeface="Arimo"/>
              </a:rPr>
              <a:t>.</a:t>
            </a:r>
          </a:p>
        </p:txBody>
      </p:sp>
      <p:sp>
        <p:nvSpPr>
          <p:cNvPr id="9" name="TextBox 9"/>
          <p:cNvSpPr txBox="1"/>
          <p:nvPr/>
        </p:nvSpPr>
        <p:spPr>
          <a:xfrm>
            <a:off x="1417439" y="5763965"/>
            <a:ext cx="15878324" cy="625079"/>
          </a:xfrm>
          <a:prstGeom prst="rect">
            <a:avLst/>
          </a:prstGeom>
        </p:spPr>
        <p:txBody>
          <a:bodyPr lIns="0" tIns="0" rIns="0" bIns="0" rtlCol="0" anchor="t">
            <a:spAutoFit/>
          </a:bodyPr>
          <a:lstStyle/>
          <a:p>
            <a:pPr algn="l">
              <a:lnSpc>
                <a:spcPts val="4274"/>
              </a:lnSpc>
            </a:pPr>
            <a:r>
              <a:rPr lang="en-US" sz="2187" dirty="0">
                <a:solidFill>
                  <a:srgbClr val="2A2742"/>
                </a:solidFill>
                <a:latin typeface="Arimo"/>
                <a:ea typeface="Arimo"/>
                <a:cs typeface="Arimo"/>
                <a:sym typeface="Arimo"/>
              </a:rPr>
              <a:t>"Model achieved </a:t>
            </a:r>
            <a:r>
              <a:rPr lang="en-US" sz="2187" b="1" dirty="0">
                <a:solidFill>
                  <a:srgbClr val="2A2742"/>
                </a:solidFill>
                <a:latin typeface="Arimo Bold"/>
                <a:ea typeface="Arimo Bold"/>
                <a:cs typeface="Arimo Bold"/>
                <a:sym typeface="Arimo Bold"/>
              </a:rPr>
              <a:t>92% accuracy</a:t>
            </a:r>
            <a:r>
              <a:rPr lang="en-US" sz="2187" dirty="0">
                <a:solidFill>
                  <a:srgbClr val="2A2742"/>
                </a:solidFill>
                <a:latin typeface="Arimo"/>
                <a:ea typeface="Arimo"/>
                <a:cs typeface="Arimo"/>
                <a:sym typeface="Arimo"/>
              </a:rPr>
              <a:t> with </a:t>
            </a:r>
            <a:r>
              <a:rPr lang="en-US" sz="2187" b="1" dirty="0">
                <a:solidFill>
                  <a:srgbClr val="2A2742"/>
                </a:solidFill>
                <a:latin typeface="Arimo Bold"/>
                <a:ea typeface="Arimo Bold"/>
                <a:cs typeface="Arimo Bold"/>
                <a:sym typeface="Arimo Bold"/>
              </a:rPr>
              <a:t>no significant bias</a:t>
            </a:r>
            <a:r>
              <a:rPr lang="en-US" sz="2187" dirty="0">
                <a:solidFill>
                  <a:srgbClr val="2A2742"/>
                </a:solidFill>
                <a:latin typeface="Arimo"/>
                <a:ea typeface="Arimo"/>
                <a:cs typeface="Arimo"/>
                <a:sym typeface="Arimo"/>
              </a:rPr>
              <a:t> detected across gender groups."</a:t>
            </a:r>
          </a:p>
        </p:txBody>
      </p:sp>
      <p:grpSp>
        <p:nvGrpSpPr>
          <p:cNvPr id="10" name="Group 10"/>
          <p:cNvGrpSpPr/>
          <p:nvPr/>
        </p:nvGrpSpPr>
        <p:grpSpPr>
          <a:xfrm>
            <a:off x="992238" y="5616476"/>
            <a:ext cx="38100" cy="1091505"/>
            <a:chOff x="0" y="0"/>
            <a:chExt cx="50800" cy="1455340"/>
          </a:xfrm>
        </p:grpSpPr>
        <p:sp>
          <p:nvSpPr>
            <p:cNvPr id="11" name="Freeform 11"/>
            <p:cNvSpPr/>
            <p:nvPr/>
          </p:nvSpPr>
          <p:spPr>
            <a:xfrm>
              <a:off x="0" y="0"/>
              <a:ext cx="50800" cy="1455293"/>
            </a:xfrm>
            <a:custGeom>
              <a:avLst/>
              <a:gdLst/>
              <a:ahLst/>
              <a:cxnLst/>
              <a:rect l="l" t="t" r="r" b="b"/>
              <a:pathLst>
                <a:path w="50800" h="1455293">
                  <a:moveTo>
                    <a:pt x="0" y="0"/>
                  </a:moveTo>
                  <a:lnTo>
                    <a:pt x="50800" y="0"/>
                  </a:lnTo>
                  <a:lnTo>
                    <a:pt x="50800" y="1455293"/>
                  </a:lnTo>
                  <a:lnTo>
                    <a:pt x="0" y="1455293"/>
                  </a:lnTo>
                  <a:close/>
                </a:path>
              </a:pathLst>
            </a:custGeom>
            <a:solidFill>
              <a:srgbClr val="5E4CE6"/>
            </a:solidFill>
          </p:spPr>
          <p:txBody>
            <a:bodyPr/>
            <a:lstStyle/>
            <a:p>
              <a:endParaRPr lang="en-IN"/>
            </a:p>
          </p:txBody>
        </p:sp>
      </p:grpSp>
      <p:sp>
        <p:nvSpPr>
          <p:cNvPr id="12" name="TextBox 12"/>
          <p:cNvSpPr txBox="1"/>
          <p:nvPr/>
        </p:nvSpPr>
        <p:spPr>
          <a:xfrm>
            <a:off x="992238" y="6855470"/>
            <a:ext cx="16303526" cy="1078706"/>
          </a:xfrm>
          <a:prstGeom prst="rect">
            <a:avLst/>
          </a:prstGeom>
        </p:spPr>
        <p:txBody>
          <a:bodyPr lIns="0" tIns="0" rIns="0" bIns="0" rtlCol="0" anchor="t">
            <a:spAutoFit/>
          </a:bodyPr>
          <a:lstStyle/>
          <a:p>
            <a:pPr algn="l">
              <a:lnSpc>
                <a:spcPts val="4274"/>
              </a:lnSpc>
            </a:pPr>
            <a:r>
              <a:rPr lang="en-US" sz="2187" dirty="0">
                <a:solidFill>
                  <a:srgbClr val="2A2742"/>
                </a:solidFill>
                <a:latin typeface="Arimo"/>
                <a:ea typeface="Arimo"/>
                <a:cs typeface="Arimo"/>
                <a:sym typeface="Arimo"/>
              </a:rPr>
              <a:t>These reports encapsulate not only model performance but also critical </a:t>
            </a:r>
            <a:r>
              <a:rPr lang="en-US" sz="2187" b="1" dirty="0">
                <a:solidFill>
                  <a:srgbClr val="2A2742"/>
                </a:solidFill>
                <a:latin typeface="Arimo Bold"/>
                <a:ea typeface="Arimo Bold"/>
                <a:cs typeface="Arimo Bold"/>
                <a:sym typeface="Arimo Bold"/>
              </a:rPr>
              <a:t>fairness analysis</a:t>
            </a:r>
            <a:r>
              <a:rPr lang="en-US" sz="2187" dirty="0">
                <a:solidFill>
                  <a:srgbClr val="2A2742"/>
                </a:solidFill>
                <a:latin typeface="Arimo"/>
                <a:ea typeface="Arimo"/>
                <a:cs typeface="Arimo"/>
                <a:sym typeface="Arimo"/>
              </a:rPr>
              <a:t> and a detailed </a:t>
            </a:r>
            <a:r>
              <a:rPr lang="en-US" sz="2187" b="1" dirty="0">
                <a:solidFill>
                  <a:srgbClr val="2A2742"/>
                </a:solidFill>
                <a:latin typeface="Arimo Bold"/>
                <a:ea typeface="Arimo Bold"/>
                <a:cs typeface="Arimo Bold"/>
                <a:sym typeface="Arimo Bold"/>
              </a:rPr>
              <a:t>data cleaning summary</a:t>
            </a:r>
            <a:r>
              <a:rPr lang="en-US" sz="2187" dirty="0">
                <a:solidFill>
                  <a:srgbClr val="2A2742"/>
                </a:solidFill>
                <a:latin typeface="Arimo"/>
                <a:ea typeface="Arimo"/>
                <a:cs typeface="Arimo"/>
                <a:sym typeface="Arimo"/>
              </a:rPr>
              <a:t>, offering a complete narrative of your model's behavior and ethical standing.</a:t>
            </a:r>
          </a:p>
        </p:txBody>
      </p:sp>
      <p:pic>
        <p:nvPicPr>
          <p:cNvPr id="13" name="Picture 4">
            <a:extLst>
              <a:ext uri="{FF2B5EF4-FFF2-40B4-BE49-F238E27FC236}">
                <a16:creationId xmlns:a16="http://schemas.microsoft.com/office/drawing/2014/main" id="{E243DB30-63E3-F0AA-34CC-DD52D73EB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7365" y="29356"/>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r="-17"/>
              </a:stretch>
            </a:blip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56078"/>
              </a:srgbClr>
            </a:solidFill>
          </p:spPr>
          <p:txBody>
            <a:bodyPr/>
            <a:lstStyle/>
            <a:p>
              <a:endParaRPr lang="en-IN"/>
            </a:p>
          </p:txBody>
        </p:sp>
      </p:grpSp>
      <p:sp>
        <p:nvSpPr>
          <p:cNvPr id="6" name="TextBox 6"/>
          <p:cNvSpPr txBox="1"/>
          <p:nvPr/>
        </p:nvSpPr>
        <p:spPr>
          <a:xfrm>
            <a:off x="7164586" y="777478"/>
            <a:ext cx="4646414" cy="447174"/>
          </a:xfrm>
          <a:prstGeom prst="rect">
            <a:avLst/>
          </a:prstGeom>
        </p:spPr>
        <p:txBody>
          <a:bodyPr wrap="square" lIns="0" tIns="0" rIns="0" bIns="0" rtlCol="0" anchor="t">
            <a:spAutoFit/>
          </a:bodyPr>
          <a:lstStyle/>
          <a:p>
            <a:pPr algn="ctr">
              <a:lnSpc>
                <a:spcPts val="3749"/>
              </a:lnSpc>
            </a:pPr>
            <a:r>
              <a:rPr lang="en-US" sz="2499" dirty="0">
                <a:solidFill>
                  <a:srgbClr val="231971"/>
                </a:solidFill>
                <a:latin typeface="Varela Round"/>
                <a:ea typeface="Varela Round"/>
                <a:cs typeface="Varela Round"/>
                <a:sym typeface="Varela Round"/>
              </a:rPr>
              <a:t>Conclusion &amp; Future Work</a:t>
            </a:r>
          </a:p>
        </p:txBody>
      </p:sp>
      <p:sp>
        <p:nvSpPr>
          <p:cNvPr id="7" name="TextBox 7"/>
          <p:cNvSpPr txBox="1"/>
          <p:nvPr/>
        </p:nvSpPr>
        <p:spPr>
          <a:xfrm>
            <a:off x="5178326" y="1427261"/>
            <a:ext cx="9071074" cy="904094"/>
          </a:xfrm>
          <a:prstGeom prst="rect">
            <a:avLst/>
          </a:prstGeom>
        </p:spPr>
        <p:txBody>
          <a:bodyPr wrap="square" lIns="0" tIns="0" rIns="0" bIns="0" rtlCol="0" anchor="t">
            <a:spAutoFit/>
          </a:bodyPr>
          <a:lstStyle/>
          <a:p>
            <a:pPr algn="ctr">
              <a:lnSpc>
                <a:spcPts val="7499"/>
              </a:lnSpc>
            </a:pPr>
            <a:r>
              <a:rPr lang="en-US" sz="4999" dirty="0">
                <a:solidFill>
                  <a:srgbClr val="231971"/>
                </a:solidFill>
                <a:latin typeface="Varela Round"/>
                <a:ea typeface="Varela Round"/>
                <a:cs typeface="Varela Round"/>
                <a:sym typeface="Varela Round"/>
              </a:rPr>
              <a:t>Towards a Fairer AI Future</a:t>
            </a:r>
          </a:p>
        </p:txBody>
      </p:sp>
      <p:grpSp>
        <p:nvGrpSpPr>
          <p:cNvPr id="8" name="Group 8"/>
          <p:cNvGrpSpPr/>
          <p:nvPr/>
        </p:nvGrpSpPr>
        <p:grpSpPr>
          <a:xfrm>
            <a:off x="891629" y="2750194"/>
            <a:ext cx="2760613" cy="1489322"/>
            <a:chOff x="0" y="0"/>
            <a:chExt cx="3680817" cy="1985763"/>
          </a:xfrm>
        </p:grpSpPr>
        <p:sp>
          <p:nvSpPr>
            <p:cNvPr id="9" name="Freeform 9"/>
            <p:cNvSpPr/>
            <p:nvPr/>
          </p:nvSpPr>
          <p:spPr>
            <a:xfrm>
              <a:off x="7874" y="7874"/>
              <a:ext cx="3664966" cy="1970024"/>
            </a:xfrm>
            <a:custGeom>
              <a:avLst/>
              <a:gdLst/>
              <a:ahLst/>
              <a:cxnLst/>
              <a:rect l="l" t="t" r="r" b="b"/>
              <a:pathLst>
                <a:path w="3664966" h="1970024">
                  <a:moveTo>
                    <a:pt x="0" y="143637"/>
                  </a:moveTo>
                  <a:cubicBezTo>
                    <a:pt x="0" y="64389"/>
                    <a:pt x="64643" y="0"/>
                    <a:pt x="144272" y="0"/>
                  </a:cubicBezTo>
                  <a:lnTo>
                    <a:pt x="3520821" y="0"/>
                  </a:lnTo>
                  <a:cubicBezTo>
                    <a:pt x="3600450" y="0"/>
                    <a:pt x="3664966" y="64262"/>
                    <a:pt x="3664966" y="143637"/>
                  </a:cubicBezTo>
                  <a:lnTo>
                    <a:pt x="3664966" y="1826387"/>
                  </a:lnTo>
                  <a:cubicBezTo>
                    <a:pt x="3664966" y="1905762"/>
                    <a:pt x="3600450" y="1970024"/>
                    <a:pt x="3520821" y="1970024"/>
                  </a:cubicBezTo>
                  <a:lnTo>
                    <a:pt x="144272" y="1970024"/>
                  </a:lnTo>
                  <a:cubicBezTo>
                    <a:pt x="64643" y="1970024"/>
                    <a:pt x="127" y="1905762"/>
                    <a:pt x="127" y="1826387"/>
                  </a:cubicBezTo>
                  <a:close/>
                </a:path>
              </a:pathLst>
            </a:custGeom>
            <a:solidFill>
              <a:srgbClr val="E9E6FA"/>
            </a:solidFill>
          </p:spPr>
          <p:txBody>
            <a:bodyPr/>
            <a:lstStyle/>
            <a:p>
              <a:endParaRPr lang="en-IN"/>
            </a:p>
          </p:txBody>
        </p:sp>
        <p:sp>
          <p:nvSpPr>
            <p:cNvPr id="10" name="Freeform 10"/>
            <p:cNvSpPr/>
            <p:nvPr/>
          </p:nvSpPr>
          <p:spPr>
            <a:xfrm>
              <a:off x="0" y="0"/>
              <a:ext cx="3680841" cy="1985772"/>
            </a:xfrm>
            <a:custGeom>
              <a:avLst/>
              <a:gdLst/>
              <a:ahLst/>
              <a:cxnLst/>
              <a:rect l="l" t="t" r="r" b="b"/>
              <a:pathLst>
                <a:path w="3680841" h="1985772">
                  <a:moveTo>
                    <a:pt x="0" y="151511"/>
                  </a:moveTo>
                  <a:cubicBezTo>
                    <a:pt x="0" y="67818"/>
                    <a:pt x="68072" y="0"/>
                    <a:pt x="152146" y="0"/>
                  </a:cubicBezTo>
                  <a:lnTo>
                    <a:pt x="3528695" y="0"/>
                  </a:lnTo>
                  <a:lnTo>
                    <a:pt x="3528695" y="7874"/>
                  </a:lnTo>
                  <a:lnTo>
                    <a:pt x="3528695" y="0"/>
                  </a:lnTo>
                  <a:cubicBezTo>
                    <a:pt x="3612642" y="0"/>
                    <a:pt x="3680841" y="67818"/>
                    <a:pt x="3680841" y="151511"/>
                  </a:cubicBezTo>
                  <a:lnTo>
                    <a:pt x="3672967" y="151511"/>
                  </a:lnTo>
                  <a:lnTo>
                    <a:pt x="3680841" y="151511"/>
                  </a:lnTo>
                  <a:lnTo>
                    <a:pt x="3680841" y="1834261"/>
                  </a:lnTo>
                  <a:lnTo>
                    <a:pt x="3672967" y="1834261"/>
                  </a:lnTo>
                  <a:lnTo>
                    <a:pt x="3680841" y="1834261"/>
                  </a:lnTo>
                  <a:cubicBezTo>
                    <a:pt x="3680841" y="1917954"/>
                    <a:pt x="3612769" y="1985772"/>
                    <a:pt x="3528695" y="1985772"/>
                  </a:cubicBezTo>
                  <a:lnTo>
                    <a:pt x="3528695" y="1977898"/>
                  </a:lnTo>
                  <a:lnTo>
                    <a:pt x="3528695" y="1985772"/>
                  </a:lnTo>
                  <a:lnTo>
                    <a:pt x="152146" y="1985772"/>
                  </a:lnTo>
                  <a:lnTo>
                    <a:pt x="152146" y="1977898"/>
                  </a:lnTo>
                  <a:lnTo>
                    <a:pt x="152146" y="1985772"/>
                  </a:lnTo>
                  <a:cubicBezTo>
                    <a:pt x="68072" y="1985772"/>
                    <a:pt x="0" y="1917954"/>
                    <a:pt x="0" y="1834261"/>
                  </a:cubicBezTo>
                  <a:lnTo>
                    <a:pt x="0" y="151511"/>
                  </a:lnTo>
                  <a:lnTo>
                    <a:pt x="7874" y="151511"/>
                  </a:lnTo>
                  <a:lnTo>
                    <a:pt x="0" y="151511"/>
                  </a:lnTo>
                  <a:moveTo>
                    <a:pt x="15875" y="151511"/>
                  </a:moveTo>
                  <a:lnTo>
                    <a:pt x="15875" y="1834261"/>
                  </a:lnTo>
                  <a:lnTo>
                    <a:pt x="7874" y="1834261"/>
                  </a:lnTo>
                  <a:lnTo>
                    <a:pt x="15748" y="1834261"/>
                  </a:lnTo>
                  <a:cubicBezTo>
                    <a:pt x="15748" y="1909191"/>
                    <a:pt x="76708" y="1969897"/>
                    <a:pt x="152019" y="1969897"/>
                  </a:cubicBezTo>
                  <a:lnTo>
                    <a:pt x="3528695" y="1969897"/>
                  </a:lnTo>
                  <a:cubicBezTo>
                    <a:pt x="3604006" y="1969897"/>
                    <a:pt x="3664966" y="1909064"/>
                    <a:pt x="3664966" y="1834261"/>
                  </a:cubicBezTo>
                  <a:lnTo>
                    <a:pt x="3664966" y="151511"/>
                  </a:lnTo>
                  <a:cubicBezTo>
                    <a:pt x="3664966" y="76581"/>
                    <a:pt x="3604006" y="15875"/>
                    <a:pt x="3528695" y="15875"/>
                  </a:cubicBezTo>
                  <a:lnTo>
                    <a:pt x="152146" y="15875"/>
                  </a:lnTo>
                  <a:lnTo>
                    <a:pt x="152146" y="7874"/>
                  </a:lnTo>
                  <a:lnTo>
                    <a:pt x="152146" y="15748"/>
                  </a:lnTo>
                  <a:cubicBezTo>
                    <a:pt x="76835" y="15875"/>
                    <a:pt x="15875" y="76708"/>
                    <a:pt x="15875" y="151511"/>
                  </a:cubicBezTo>
                  <a:close/>
                </a:path>
              </a:pathLst>
            </a:custGeom>
            <a:solidFill>
              <a:srgbClr val="BDB8DF"/>
            </a:solidFill>
          </p:spPr>
          <p:txBody>
            <a:bodyPr/>
            <a:lstStyle/>
            <a:p>
              <a:endParaRPr lang="en-IN"/>
            </a:p>
          </p:txBody>
        </p:sp>
      </p:grpSp>
      <p:grpSp>
        <p:nvGrpSpPr>
          <p:cNvPr id="11" name="Group 11"/>
          <p:cNvGrpSpPr>
            <a:grpSpLocks noChangeAspect="1"/>
          </p:cNvGrpSpPr>
          <p:nvPr/>
        </p:nvGrpSpPr>
        <p:grpSpPr>
          <a:xfrm>
            <a:off x="2091630" y="3269456"/>
            <a:ext cx="360610" cy="450800"/>
            <a:chOff x="0" y="0"/>
            <a:chExt cx="480813" cy="601067"/>
          </a:xfrm>
        </p:grpSpPr>
        <p:sp>
          <p:nvSpPr>
            <p:cNvPr id="12" name="Freeform 12" descr="preencoded.png"/>
            <p:cNvSpPr/>
            <p:nvPr/>
          </p:nvSpPr>
          <p:spPr>
            <a:xfrm>
              <a:off x="0" y="0"/>
              <a:ext cx="480822" cy="601091"/>
            </a:xfrm>
            <a:custGeom>
              <a:avLst/>
              <a:gdLst/>
              <a:ahLst/>
              <a:cxnLst/>
              <a:rect l="l" t="t" r="r" b="b"/>
              <a:pathLst>
                <a:path w="480822" h="601091">
                  <a:moveTo>
                    <a:pt x="0" y="0"/>
                  </a:moveTo>
                  <a:lnTo>
                    <a:pt x="480822" y="0"/>
                  </a:lnTo>
                  <a:lnTo>
                    <a:pt x="480822" y="601091"/>
                  </a:lnTo>
                  <a:lnTo>
                    <a:pt x="0" y="601091"/>
                  </a:lnTo>
                  <a:lnTo>
                    <a:pt x="0" y="0"/>
                  </a:lnTo>
                  <a:close/>
                </a:path>
              </a:pathLst>
            </a:custGeom>
            <a:blipFill>
              <a:blip r:embed="rId4"/>
              <a:stretch>
                <a:fillRect r="-1070" b="4"/>
              </a:stretch>
            </a:blipFill>
          </p:spPr>
          <p:txBody>
            <a:bodyPr/>
            <a:lstStyle/>
            <a:p>
              <a:endParaRPr lang="en-IN"/>
            </a:p>
          </p:txBody>
        </p:sp>
      </p:grpSp>
      <p:sp>
        <p:nvSpPr>
          <p:cNvPr id="13" name="TextBox 13"/>
          <p:cNvSpPr txBox="1"/>
          <p:nvPr/>
        </p:nvSpPr>
        <p:spPr>
          <a:xfrm>
            <a:off x="3902720" y="2936379"/>
            <a:ext cx="4319141" cy="476845"/>
          </a:xfrm>
          <a:prstGeom prst="rect">
            <a:avLst/>
          </a:prstGeom>
        </p:spPr>
        <p:txBody>
          <a:bodyPr lIns="0" tIns="0" rIns="0" bIns="0" rtlCol="0" anchor="t">
            <a:spAutoFit/>
          </a:bodyPr>
          <a:lstStyle/>
          <a:p>
            <a:pPr algn="l">
              <a:lnSpc>
                <a:spcPts val="3749"/>
              </a:lnSpc>
            </a:pPr>
            <a:r>
              <a:rPr lang="en-US" sz="2499">
                <a:solidFill>
                  <a:srgbClr val="2A2742"/>
                </a:solidFill>
                <a:latin typeface="Varela Round"/>
                <a:ea typeface="Varela Round"/>
                <a:cs typeface="Varela Round"/>
                <a:sym typeface="Varela Round"/>
              </a:rPr>
              <a:t>Enhanced Data Visualization</a:t>
            </a:r>
          </a:p>
        </p:txBody>
      </p:sp>
      <p:sp>
        <p:nvSpPr>
          <p:cNvPr id="14" name="TextBox 14"/>
          <p:cNvSpPr txBox="1"/>
          <p:nvPr/>
        </p:nvSpPr>
        <p:spPr>
          <a:xfrm>
            <a:off x="3902720" y="3424089"/>
            <a:ext cx="12189916" cy="553045"/>
          </a:xfrm>
          <a:prstGeom prst="rect">
            <a:avLst/>
          </a:prstGeom>
        </p:spPr>
        <p:txBody>
          <a:bodyPr lIns="0" tIns="0" rIns="0" bIns="0" rtlCol="0" anchor="t">
            <a:spAutoFit/>
          </a:bodyPr>
          <a:lstStyle/>
          <a:p>
            <a:pPr algn="l">
              <a:lnSpc>
                <a:spcPts val="3825"/>
              </a:lnSpc>
            </a:pPr>
            <a:r>
              <a:rPr lang="en-US" sz="2000">
                <a:solidFill>
                  <a:srgbClr val="2A2742"/>
                </a:solidFill>
                <a:latin typeface="Arimo"/>
                <a:ea typeface="Arimo"/>
                <a:cs typeface="Arimo"/>
                <a:sym typeface="Arimo"/>
              </a:rPr>
              <a:t>Developing more interactive and insightful visualization tools for deeper data exploration and interpretability.</a:t>
            </a:r>
          </a:p>
        </p:txBody>
      </p:sp>
      <p:grpSp>
        <p:nvGrpSpPr>
          <p:cNvPr id="15" name="Group 15"/>
          <p:cNvGrpSpPr/>
          <p:nvPr/>
        </p:nvGrpSpPr>
        <p:grpSpPr>
          <a:xfrm>
            <a:off x="3774430" y="4221659"/>
            <a:ext cx="13487846" cy="14288"/>
            <a:chOff x="0" y="0"/>
            <a:chExt cx="17983795" cy="19050"/>
          </a:xfrm>
        </p:grpSpPr>
        <p:sp>
          <p:nvSpPr>
            <p:cNvPr id="16" name="Freeform 16"/>
            <p:cNvSpPr/>
            <p:nvPr/>
          </p:nvSpPr>
          <p:spPr>
            <a:xfrm>
              <a:off x="0" y="0"/>
              <a:ext cx="17983836" cy="19050"/>
            </a:xfrm>
            <a:custGeom>
              <a:avLst/>
              <a:gdLst/>
              <a:ahLst/>
              <a:cxnLst/>
              <a:rect l="l" t="t" r="r" b="b"/>
              <a:pathLst>
                <a:path w="17983836" h="19050">
                  <a:moveTo>
                    <a:pt x="0" y="9525"/>
                  </a:moveTo>
                  <a:cubicBezTo>
                    <a:pt x="0" y="4318"/>
                    <a:pt x="4318" y="0"/>
                    <a:pt x="9525" y="0"/>
                  </a:cubicBezTo>
                  <a:lnTo>
                    <a:pt x="17974311" y="0"/>
                  </a:lnTo>
                  <a:cubicBezTo>
                    <a:pt x="17979518" y="0"/>
                    <a:pt x="17983836" y="4318"/>
                    <a:pt x="17983836" y="9525"/>
                  </a:cubicBezTo>
                  <a:cubicBezTo>
                    <a:pt x="17983836" y="14732"/>
                    <a:pt x="17979518" y="19050"/>
                    <a:pt x="17974311" y="19050"/>
                  </a:cubicBezTo>
                  <a:lnTo>
                    <a:pt x="9525" y="19050"/>
                  </a:lnTo>
                  <a:cubicBezTo>
                    <a:pt x="4318" y="19050"/>
                    <a:pt x="0" y="14732"/>
                    <a:pt x="0" y="9525"/>
                  </a:cubicBezTo>
                  <a:close/>
                </a:path>
              </a:pathLst>
            </a:custGeom>
            <a:solidFill>
              <a:srgbClr val="BDB8DF"/>
            </a:solidFill>
          </p:spPr>
          <p:txBody>
            <a:bodyPr/>
            <a:lstStyle/>
            <a:p>
              <a:endParaRPr lang="en-IN"/>
            </a:p>
          </p:txBody>
        </p:sp>
      </p:grpSp>
      <p:grpSp>
        <p:nvGrpSpPr>
          <p:cNvPr id="17" name="Group 17"/>
          <p:cNvGrpSpPr/>
          <p:nvPr/>
        </p:nvGrpSpPr>
        <p:grpSpPr>
          <a:xfrm>
            <a:off x="891629" y="4355753"/>
            <a:ext cx="5509469" cy="1899494"/>
            <a:chOff x="0" y="0"/>
            <a:chExt cx="7345958" cy="2532658"/>
          </a:xfrm>
        </p:grpSpPr>
        <p:sp>
          <p:nvSpPr>
            <p:cNvPr id="18" name="Freeform 18"/>
            <p:cNvSpPr/>
            <p:nvPr/>
          </p:nvSpPr>
          <p:spPr>
            <a:xfrm>
              <a:off x="7874" y="7874"/>
              <a:ext cx="7330059" cy="2516886"/>
            </a:xfrm>
            <a:custGeom>
              <a:avLst/>
              <a:gdLst/>
              <a:ahLst/>
              <a:cxnLst/>
              <a:rect l="l" t="t" r="r" b="b"/>
              <a:pathLst>
                <a:path w="7330059" h="2516886">
                  <a:moveTo>
                    <a:pt x="0" y="143637"/>
                  </a:moveTo>
                  <a:cubicBezTo>
                    <a:pt x="0" y="64389"/>
                    <a:pt x="64643" y="0"/>
                    <a:pt x="144272" y="0"/>
                  </a:cubicBezTo>
                  <a:lnTo>
                    <a:pt x="7185914" y="0"/>
                  </a:lnTo>
                  <a:cubicBezTo>
                    <a:pt x="7265543" y="0"/>
                    <a:pt x="7330059" y="64262"/>
                    <a:pt x="7330059" y="143637"/>
                  </a:cubicBezTo>
                  <a:lnTo>
                    <a:pt x="7330059" y="2373249"/>
                  </a:lnTo>
                  <a:cubicBezTo>
                    <a:pt x="7330059" y="2452624"/>
                    <a:pt x="7265543" y="2516886"/>
                    <a:pt x="7185914" y="2516886"/>
                  </a:cubicBezTo>
                  <a:lnTo>
                    <a:pt x="144272" y="2516886"/>
                  </a:lnTo>
                  <a:cubicBezTo>
                    <a:pt x="64643" y="2516886"/>
                    <a:pt x="127" y="2452497"/>
                    <a:pt x="0" y="2373249"/>
                  </a:cubicBezTo>
                  <a:close/>
                </a:path>
              </a:pathLst>
            </a:custGeom>
            <a:solidFill>
              <a:srgbClr val="E9E6FA"/>
            </a:solidFill>
          </p:spPr>
          <p:txBody>
            <a:bodyPr/>
            <a:lstStyle/>
            <a:p>
              <a:endParaRPr lang="en-IN"/>
            </a:p>
          </p:txBody>
        </p:sp>
        <p:sp>
          <p:nvSpPr>
            <p:cNvPr id="19" name="Freeform 19"/>
            <p:cNvSpPr/>
            <p:nvPr/>
          </p:nvSpPr>
          <p:spPr>
            <a:xfrm>
              <a:off x="0" y="0"/>
              <a:ext cx="7345934" cy="2532634"/>
            </a:xfrm>
            <a:custGeom>
              <a:avLst/>
              <a:gdLst/>
              <a:ahLst/>
              <a:cxnLst/>
              <a:rect l="l" t="t" r="r" b="b"/>
              <a:pathLst>
                <a:path w="7345934" h="2532634">
                  <a:moveTo>
                    <a:pt x="0" y="151511"/>
                  </a:moveTo>
                  <a:cubicBezTo>
                    <a:pt x="0" y="67818"/>
                    <a:pt x="68199" y="0"/>
                    <a:pt x="152146" y="0"/>
                  </a:cubicBezTo>
                  <a:lnTo>
                    <a:pt x="7193788" y="0"/>
                  </a:lnTo>
                  <a:lnTo>
                    <a:pt x="7193788" y="7874"/>
                  </a:lnTo>
                  <a:lnTo>
                    <a:pt x="7193788" y="0"/>
                  </a:lnTo>
                  <a:cubicBezTo>
                    <a:pt x="7277735" y="0"/>
                    <a:pt x="7345934" y="67818"/>
                    <a:pt x="7345934" y="151511"/>
                  </a:cubicBezTo>
                  <a:lnTo>
                    <a:pt x="7338060" y="151511"/>
                  </a:lnTo>
                  <a:lnTo>
                    <a:pt x="7345934" y="151511"/>
                  </a:lnTo>
                  <a:lnTo>
                    <a:pt x="7345934" y="2381123"/>
                  </a:lnTo>
                  <a:lnTo>
                    <a:pt x="7338060" y="2381123"/>
                  </a:lnTo>
                  <a:lnTo>
                    <a:pt x="7345934" y="2381123"/>
                  </a:lnTo>
                  <a:cubicBezTo>
                    <a:pt x="7345934" y="2464816"/>
                    <a:pt x="7277735" y="2532634"/>
                    <a:pt x="7193788" y="2532634"/>
                  </a:cubicBezTo>
                  <a:lnTo>
                    <a:pt x="7193788" y="2524760"/>
                  </a:lnTo>
                  <a:lnTo>
                    <a:pt x="7193788" y="2532634"/>
                  </a:lnTo>
                  <a:lnTo>
                    <a:pt x="152146" y="2532634"/>
                  </a:lnTo>
                  <a:lnTo>
                    <a:pt x="152146" y="2524760"/>
                  </a:lnTo>
                  <a:lnTo>
                    <a:pt x="152146" y="2532634"/>
                  </a:lnTo>
                  <a:cubicBezTo>
                    <a:pt x="68199" y="2532634"/>
                    <a:pt x="0" y="2464816"/>
                    <a:pt x="0" y="2381123"/>
                  </a:cubicBezTo>
                  <a:lnTo>
                    <a:pt x="0" y="151511"/>
                  </a:lnTo>
                  <a:lnTo>
                    <a:pt x="7874" y="151511"/>
                  </a:lnTo>
                  <a:lnTo>
                    <a:pt x="0" y="151511"/>
                  </a:lnTo>
                  <a:moveTo>
                    <a:pt x="15875" y="151511"/>
                  </a:moveTo>
                  <a:lnTo>
                    <a:pt x="15875" y="2381123"/>
                  </a:lnTo>
                  <a:lnTo>
                    <a:pt x="7874" y="2381123"/>
                  </a:lnTo>
                  <a:lnTo>
                    <a:pt x="15748" y="2381123"/>
                  </a:lnTo>
                  <a:cubicBezTo>
                    <a:pt x="15748" y="2456053"/>
                    <a:pt x="76708" y="2516759"/>
                    <a:pt x="152019" y="2516759"/>
                  </a:cubicBezTo>
                  <a:lnTo>
                    <a:pt x="7193788" y="2516759"/>
                  </a:lnTo>
                  <a:cubicBezTo>
                    <a:pt x="7269099" y="2516759"/>
                    <a:pt x="7330059" y="2455926"/>
                    <a:pt x="7330059" y="2381123"/>
                  </a:cubicBezTo>
                  <a:lnTo>
                    <a:pt x="7330059" y="151511"/>
                  </a:lnTo>
                  <a:cubicBezTo>
                    <a:pt x="7330059" y="76581"/>
                    <a:pt x="7269099" y="15875"/>
                    <a:pt x="7193788" y="15875"/>
                  </a:cubicBezTo>
                  <a:lnTo>
                    <a:pt x="152146" y="15875"/>
                  </a:lnTo>
                  <a:lnTo>
                    <a:pt x="152146" y="7874"/>
                  </a:lnTo>
                  <a:lnTo>
                    <a:pt x="152146" y="15875"/>
                  </a:lnTo>
                  <a:cubicBezTo>
                    <a:pt x="76835" y="15875"/>
                    <a:pt x="15875" y="76708"/>
                    <a:pt x="15875" y="151511"/>
                  </a:cubicBezTo>
                  <a:close/>
                </a:path>
              </a:pathLst>
            </a:custGeom>
            <a:solidFill>
              <a:srgbClr val="BDB8DF"/>
            </a:solidFill>
          </p:spPr>
          <p:txBody>
            <a:bodyPr/>
            <a:lstStyle/>
            <a:p>
              <a:endParaRPr lang="en-IN"/>
            </a:p>
          </p:txBody>
        </p:sp>
      </p:grpSp>
      <p:grpSp>
        <p:nvGrpSpPr>
          <p:cNvPr id="20" name="Group 20"/>
          <p:cNvGrpSpPr>
            <a:grpSpLocks noChangeAspect="1"/>
          </p:cNvGrpSpPr>
          <p:nvPr/>
        </p:nvGrpSpPr>
        <p:grpSpPr>
          <a:xfrm>
            <a:off x="3466059" y="5080099"/>
            <a:ext cx="360610" cy="450800"/>
            <a:chOff x="0" y="0"/>
            <a:chExt cx="480813" cy="601067"/>
          </a:xfrm>
        </p:grpSpPr>
        <p:sp>
          <p:nvSpPr>
            <p:cNvPr id="21" name="Freeform 21" descr="preencoded.png"/>
            <p:cNvSpPr/>
            <p:nvPr/>
          </p:nvSpPr>
          <p:spPr>
            <a:xfrm>
              <a:off x="0" y="0"/>
              <a:ext cx="480822" cy="601091"/>
            </a:xfrm>
            <a:custGeom>
              <a:avLst/>
              <a:gdLst/>
              <a:ahLst/>
              <a:cxnLst/>
              <a:rect l="l" t="t" r="r" b="b"/>
              <a:pathLst>
                <a:path w="480822" h="601091">
                  <a:moveTo>
                    <a:pt x="0" y="0"/>
                  </a:moveTo>
                  <a:lnTo>
                    <a:pt x="480822" y="0"/>
                  </a:lnTo>
                  <a:lnTo>
                    <a:pt x="480822" y="601091"/>
                  </a:lnTo>
                  <a:lnTo>
                    <a:pt x="0" y="601091"/>
                  </a:lnTo>
                  <a:lnTo>
                    <a:pt x="0" y="0"/>
                  </a:lnTo>
                  <a:close/>
                </a:path>
              </a:pathLst>
            </a:custGeom>
            <a:blipFill>
              <a:blip r:embed="rId5"/>
              <a:stretch>
                <a:fillRect r="-1070" b="4"/>
              </a:stretch>
            </a:blipFill>
          </p:spPr>
          <p:txBody>
            <a:bodyPr/>
            <a:lstStyle/>
            <a:p>
              <a:endParaRPr lang="en-IN"/>
            </a:p>
          </p:txBody>
        </p:sp>
      </p:grpSp>
      <p:sp>
        <p:nvSpPr>
          <p:cNvPr id="22" name="TextBox 22"/>
          <p:cNvSpPr txBox="1"/>
          <p:nvPr/>
        </p:nvSpPr>
        <p:spPr>
          <a:xfrm>
            <a:off x="6651575" y="4541936"/>
            <a:ext cx="3205757" cy="476845"/>
          </a:xfrm>
          <a:prstGeom prst="rect">
            <a:avLst/>
          </a:prstGeom>
        </p:spPr>
        <p:txBody>
          <a:bodyPr lIns="0" tIns="0" rIns="0" bIns="0" rtlCol="0" anchor="t">
            <a:spAutoFit/>
          </a:bodyPr>
          <a:lstStyle/>
          <a:p>
            <a:pPr algn="l">
              <a:lnSpc>
                <a:spcPts val="3749"/>
              </a:lnSpc>
            </a:pPr>
            <a:r>
              <a:rPr lang="en-US" sz="2499">
                <a:solidFill>
                  <a:srgbClr val="2A2742"/>
                </a:solidFill>
                <a:latin typeface="Varela Round"/>
                <a:ea typeface="Varela Round"/>
                <a:cs typeface="Varela Round"/>
                <a:sym typeface="Varela Round"/>
              </a:rPr>
              <a:t>More ML Models</a:t>
            </a:r>
          </a:p>
        </p:txBody>
      </p:sp>
      <p:sp>
        <p:nvSpPr>
          <p:cNvPr id="23" name="TextBox 23"/>
          <p:cNvSpPr txBox="1"/>
          <p:nvPr/>
        </p:nvSpPr>
        <p:spPr>
          <a:xfrm>
            <a:off x="6651575" y="5029646"/>
            <a:ext cx="10482411" cy="963216"/>
          </a:xfrm>
          <a:prstGeom prst="rect">
            <a:avLst/>
          </a:prstGeom>
        </p:spPr>
        <p:txBody>
          <a:bodyPr lIns="0" tIns="0" rIns="0" bIns="0" rtlCol="0" anchor="t">
            <a:spAutoFit/>
          </a:bodyPr>
          <a:lstStyle/>
          <a:p>
            <a:pPr algn="l">
              <a:lnSpc>
                <a:spcPts val="3825"/>
              </a:lnSpc>
            </a:pPr>
            <a:r>
              <a:rPr lang="en-US" sz="2000">
                <a:solidFill>
                  <a:srgbClr val="2A2742"/>
                </a:solidFill>
                <a:latin typeface="Arimo"/>
                <a:ea typeface="Arimo"/>
                <a:cs typeface="Arimo"/>
                <a:sym typeface="Arimo"/>
              </a:rPr>
              <a:t>Expanding our library of supported machine learning algorithms to offer greater flexibility and choice.</a:t>
            </a:r>
          </a:p>
        </p:txBody>
      </p:sp>
      <p:grpSp>
        <p:nvGrpSpPr>
          <p:cNvPr id="24" name="Group 24"/>
          <p:cNvGrpSpPr/>
          <p:nvPr/>
        </p:nvGrpSpPr>
        <p:grpSpPr>
          <a:xfrm>
            <a:off x="6523285" y="6237386"/>
            <a:ext cx="10738991" cy="14288"/>
            <a:chOff x="0" y="0"/>
            <a:chExt cx="14318655" cy="19050"/>
          </a:xfrm>
        </p:grpSpPr>
        <p:sp>
          <p:nvSpPr>
            <p:cNvPr id="25" name="Freeform 25"/>
            <p:cNvSpPr/>
            <p:nvPr/>
          </p:nvSpPr>
          <p:spPr>
            <a:xfrm>
              <a:off x="0" y="0"/>
              <a:ext cx="14318614" cy="19050"/>
            </a:xfrm>
            <a:custGeom>
              <a:avLst/>
              <a:gdLst/>
              <a:ahLst/>
              <a:cxnLst/>
              <a:rect l="l" t="t" r="r" b="b"/>
              <a:pathLst>
                <a:path w="14318614" h="19050">
                  <a:moveTo>
                    <a:pt x="0" y="9525"/>
                  </a:moveTo>
                  <a:cubicBezTo>
                    <a:pt x="0" y="4318"/>
                    <a:pt x="4318" y="0"/>
                    <a:pt x="9525" y="0"/>
                  </a:cubicBezTo>
                  <a:lnTo>
                    <a:pt x="14309089" y="0"/>
                  </a:lnTo>
                  <a:cubicBezTo>
                    <a:pt x="14314297" y="0"/>
                    <a:pt x="14318614" y="4318"/>
                    <a:pt x="14318614" y="9525"/>
                  </a:cubicBezTo>
                  <a:cubicBezTo>
                    <a:pt x="14318614" y="14732"/>
                    <a:pt x="14314297" y="19050"/>
                    <a:pt x="14309089" y="19050"/>
                  </a:cubicBezTo>
                  <a:lnTo>
                    <a:pt x="9525" y="19050"/>
                  </a:lnTo>
                  <a:cubicBezTo>
                    <a:pt x="4318" y="19050"/>
                    <a:pt x="0" y="14732"/>
                    <a:pt x="0" y="9525"/>
                  </a:cubicBezTo>
                  <a:close/>
                </a:path>
              </a:pathLst>
            </a:custGeom>
            <a:solidFill>
              <a:srgbClr val="BDB8DF"/>
            </a:solidFill>
          </p:spPr>
          <p:txBody>
            <a:bodyPr/>
            <a:lstStyle/>
            <a:p>
              <a:endParaRPr lang="en-IN"/>
            </a:p>
          </p:txBody>
        </p:sp>
      </p:grpSp>
      <p:grpSp>
        <p:nvGrpSpPr>
          <p:cNvPr id="26" name="Group 26"/>
          <p:cNvGrpSpPr/>
          <p:nvPr/>
        </p:nvGrpSpPr>
        <p:grpSpPr>
          <a:xfrm>
            <a:off x="891629" y="6371481"/>
            <a:ext cx="8258324" cy="1899494"/>
            <a:chOff x="0" y="0"/>
            <a:chExt cx="11011098" cy="2532658"/>
          </a:xfrm>
        </p:grpSpPr>
        <p:sp>
          <p:nvSpPr>
            <p:cNvPr id="27" name="Freeform 27"/>
            <p:cNvSpPr/>
            <p:nvPr/>
          </p:nvSpPr>
          <p:spPr>
            <a:xfrm>
              <a:off x="7874" y="7874"/>
              <a:ext cx="10995279" cy="2516886"/>
            </a:xfrm>
            <a:custGeom>
              <a:avLst/>
              <a:gdLst/>
              <a:ahLst/>
              <a:cxnLst/>
              <a:rect l="l" t="t" r="r" b="b"/>
              <a:pathLst>
                <a:path w="10995279" h="2516886">
                  <a:moveTo>
                    <a:pt x="0" y="143637"/>
                  </a:moveTo>
                  <a:cubicBezTo>
                    <a:pt x="0" y="64389"/>
                    <a:pt x="64643" y="0"/>
                    <a:pt x="144399" y="0"/>
                  </a:cubicBezTo>
                  <a:lnTo>
                    <a:pt x="10851007" y="0"/>
                  </a:lnTo>
                  <a:cubicBezTo>
                    <a:pt x="10930764" y="0"/>
                    <a:pt x="10995279" y="64262"/>
                    <a:pt x="10995279" y="143637"/>
                  </a:cubicBezTo>
                  <a:lnTo>
                    <a:pt x="10995279" y="2373249"/>
                  </a:lnTo>
                  <a:cubicBezTo>
                    <a:pt x="10995279" y="2452624"/>
                    <a:pt x="10930637" y="2516886"/>
                    <a:pt x="10851007" y="2516886"/>
                  </a:cubicBezTo>
                  <a:lnTo>
                    <a:pt x="144399" y="2516886"/>
                  </a:lnTo>
                  <a:cubicBezTo>
                    <a:pt x="64643" y="2516886"/>
                    <a:pt x="127" y="2452497"/>
                    <a:pt x="0" y="2373249"/>
                  </a:cubicBezTo>
                  <a:close/>
                </a:path>
              </a:pathLst>
            </a:custGeom>
            <a:solidFill>
              <a:srgbClr val="E9E6FA"/>
            </a:solidFill>
          </p:spPr>
          <p:txBody>
            <a:bodyPr/>
            <a:lstStyle/>
            <a:p>
              <a:endParaRPr lang="en-IN"/>
            </a:p>
          </p:txBody>
        </p:sp>
        <p:sp>
          <p:nvSpPr>
            <p:cNvPr id="28" name="Freeform 28"/>
            <p:cNvSpPr/>
            <p:nvPr/>
          </p:nvSpPr>
          <p:spPr>
            <a:xfrm>
              <a:off x="0" y="0"/>
              <a:ext cx="11011154" cy="2532634"/>
            </a:xfrm>
            <a:custGeom>
              <a:avLst/>
              <a:gdLst/>
              <a:ahLst/>
              <a:cxnLst/>
              <a:rect l="l" t="t" r="r" b="b"/>
              <a:pathLst>
                <a:path w="11011154" h="2532634">
                  <a:moveTo>
                    <a:pt x="0" y="151511"/>
                  </a:moveTo>
                  <a:cubicBezTo>
                    <a:pt x="0" y="67818"/>
                    <a:pt x="68199" y="0"/>
                    <a:pt x="152273" y="0"/>
                  </a:cubicBezTo>
                  <a:lnTo>
                    <a:pt x="10858881" y="0"/>
                  </a:lnTo>
                  <a:lnTo>
                    <a:pt x="10858881" y="7874"/>
                  </a:lnTo>
                  <a:lnTo>
                    <a:pt x="10858881" y="0"/>
                  </a:lnTo>
                  <a:cubicBezTo>
                    <a:pt x="10942955" y="0"/>
                    <a:pt x="11011154" y="67818"/>
                    <a:pt x="11011154" y="151511"/>
                  </a:cubicBezTo>
                  <a:lnTo>
                    <a:pt x="11003280" y="151511"/>
                  </a:lnTo>
                  <a:lnTo>
                    <a:pt x="11011154" y="151511"/>
                  </a:lnTo>
                  <a:lnTo>
                    <a:pt x="11011154" y="2381123"/>
                  </a:lnTo>
                  <a:lnTo>
                    <a:pt x="11003280" y="2381123"/>
                  </a:lnTo>
                  <a:lnTo>
                    <a:pt x="11011154" y="2381123"/>
                  </a:lnTo>
                  <a:cubicBezTo>
                    <a:pt x="11011154" y="2464816"/>
                    <a:pt x="10942955" y="2532634"/>
                    <a:pt x="10858881" y="2532634"/>
                  </a:cubicBezTo>
                  <a:lnTo>
                    <a:pt x="10858881" y="2524760"/>
                  </a:lnTo>
                  <a:lnTo>
                    <a:pt x="10858881" y="2532634"/>
                  </a:lnTo>
                  <a:lnTo>
                    <a:pt x="152273" y="2532634"/>
                  </a:lnTo>
                  <a:lnTo>
                    <a:pt x="152273" y="2524760"/>
                  </a:lnTo>
                  <a:lnTo>
                    <a:pt x="152273" y="2532634"/>
                  </a:lnTo>
                  <a:cubicBezTo>
                    <a:pt x="68199" y="2532634"/>
                    <a:pt x="0" y="2464816"/>
                    <a:pt x="0" y="2381123"/>
                  </a:cubicBezTo>
                  <a:lnTo>
                    <a:pt x="0" y="151511"/>
                  </a:lnTo>
                  <a:lnTo>
                    <a:pt x="7874" y="151511"/>
                  </a:lnTo>
                  <a:lnTo>
                    <a:pt x="0" y="151511"/>
                  </a:lnTo>
                  <a:moveTo>
                    <a:pt x="15875" y="151511"/>
                  </a:moveTo>
                  <a:lnTo>
                    <a:pt x="15875" y="2381123"/>
                  </a:lnTo>
                  <a:lnTo>
                    <a:pt x="7874" y="2381123"/>
                  </a:lnTo>
                  <a:lnTo>
                    <a:pt x="15748" y="2381123"/>
                  </a:lnTo>
                  <a:cubicBezTo>
                    <a:pt x="15748" y="2456053"/>
                    <a:pt x="76708" y="2516759"/>
                    <a:pt x="152146" y="2516759"/>
                  </a:cubicBezTo>
                  <a:lnTo>
                    <a:pt x="10858881" y="2516759"/>
                  </a:lnTo>
                  <a:cubicBezTo>
                    <a:pt x="10934192" y="2516759"/>
                    <a:pt x="10995279" y="2455926"/>
                    <a:pt x="10995279" y="2381123"/>
                  </a:cubicBezTo>
                  <a:lnTo>
                    <a:pt x="10995279" y="151511"/>
                  </a:lnTo>
                  <a:cubicBezTo>
                    <a:pt x="10995279" y="76581"/>
                    <a:pt x="10934319" y="15875"/>
                    <a:pt x="10858881" y="15875"/>
                  </a:cubicBezTo>
                  <a:lnTo>
                    <a:pt x="152273" y="15875"/>
                  </a:lnTo>
                  <a:lnTo>
                    <a:pt x="152273" y="7874"/>
                  </a:lnTo>
                  <a:lnTo>
                    <a:pt x="152273" y="15875"/>
                  </a:lnTo>
                  <a:cubicBezTo>
                    <a:pt x="76835" y="15875"/>
                    <a:pt x="15875" y="76708"/>
                    <a:pt x="15875" y="151511"/>
                  </a:cubicBezTo>
                  <a:close/>
                </a:path>
              </a:pathLst>
            </a:custGeom>
            <a:solidFill>
              <a:srgbClr val="BDB8DF"/>
            </a:solidFill>
          </p:spPr>
          <p:txBody>
            <a:bodyPr/>
            <a:lstStyle/>
            <a:p>
              <a:endParaRPr lang="en-IN"/>
            </a:p>
          </p:txBody>
        </p:sp>
      </p:grpSp>
      <p:grpSp>
        <p:nvGrpSpPr>
          <p:cNvPr id="29" name="Group 29"/>
          <p:cNvGrpSpPr>
            <a:grpSpLocks noChangeAspect="1"/>
          </p:cNvGrpSpPr>
          <p:nvPr/>
        </p:nvGrpSpPr>
        <p:grpSpPr>
          <a:xfrm>
            <a:off x="4840486" y="7095827"/>
            <a:ext cx="360610" cy="450800"/>
            <a:chOff x="0" y="0"/>
            <a:chExt cx="480813" cy="601067"/>
          </a:xfrm>
        </p:grpSpPr>
        <p:sp>
          <p:nvSpPr>
            <p:cNvPr id="30" name="Freeform 30" descr="preencoded.png"/>
            <p:cNvSpPr/>
            <p:nvPr/>
          </p:nvSpPr>
          <p:spPr>
            <a:xfrm>
              <a:off x="0" y="0"/>
              <a:ext cx="480822" cy="601091"/>
            </a:xfrm>
            <a:custGeom>
              <a:avLst/>
              <a:gdLst/>
              <a:ahLst/>
              <a:cxnLst/>
              <a:rect l="l" t="t" r="r" b="b"/>
              <a:pathLst>
                <a:path w="480822" h="601091">
                  <a:moveTo>
                    <a:pt x="0" y="0"/>
                  </a:moveTo>
                  <a:lnTo>
                    <a:pt x="480822" y="0"/>
                  </a:lnTo>
                  <a:lnTo>
                    <a:pt x="480822" y="601091"/>
                  </a:lnTo>
                  <a:lnTo>
                    <a:pt x="0" y="601091"/>
                  </a:lnTo>
                  <a:lnTo>
                    <a:pt x="0" y="0"/>
                  </a:lnTo>
                  <a:close/>
                </a:path>
              </a:pathLst>
            </a:custGeom>
            <a:blipFill>
              <a:blip r:embed="rId6"/>
              <a:stretch>
                <a:fillRect r="-1070" b="4"/>
              </a:stretch>
            </a:blipFill>
          </p:spPr>
          <p:txBody>
            <a:bodyPr/>
            <a:lstStyle/>
            <a:p>
              <a:endParaRPr lang="en-IN"/>
            </a:p>
          </p:txBody>
        </p:sp>
      </p:grpSp>
      <p:sp>
        <p:nvSpPr>
          <p:cNvPr id="31" name="TextBox 31"/>
          <p:cNvSpPr txBox="1"/>
          <p:nvPr/>
        </p:nvSpPr>
        <p:spPr>
          <a:xfrm>
            <a:off x="9400431" y="6557665"/>
            <a:ext cx="4073278" cy="476845"/>
          </a:xfrm>
          <a:prstGeom prst="rect">
            <a:avLst/>
          </a:prstGeom>
        </p:spPr>
        <p:txBody>
          <a:bodyPr lIns="0" tIns="0" rIns="0" bIns="0" rtlCol="0" anchor="t">
            <a:spAutoFit/>
          </a:bodyPr>
          <a:lstStyle/>
          <a:p>
            <a:pPr algn="l">
              <a:lnSpc>
                <a:spcPts val="3749"/>
              </a:lnSpc>
            </a:pPr>
            <a:r>
              <a:rPr lang="en-US" sz="2499">
                <a:solidFill>
                  <a:srgbClr val="2A2742"/>
                </a:solidFill>
                <a:latin typeface="Varela Round"/>
                <a:ea typeface="Varela Round"/>
                <a:cs typeface="Varela Round"/>
                <a:sym typeface="Varela Round"/>
              </a:rPr>
              <a:t>Advanced Fairness Metrics</a:t>
            </a:r>
          </a:p>
        </p:txBody>
      </p:sp>
      <p:sp>
        <p:nvSpPr>
          <p:cNvPr id="32" name="TextBox 32"/>
          <p:cNvSpPr txBox="1"/>
          <p:nvPr/>
        </p:nvSpPr>
        <p:spPr>
          <a:xfrm>
            <a:off x="9400431" y="7045375"/>
            <a:ext cx="7733556" cy="963216"/>
          </a:xfrm>
          <a:prstGeom prst="rect">
            <a:avLst/>
          </a:prstGeom>
        </p:spPr>
        <p:txBody>
          <a:bodyPr lIns="0" tIns="0" rIns="0" bIns="0" rtlCol="0" anchor="t">
            <a:spAutoFit/>
          </a:bodyPr>
          <a:lstStyle/>
          <a:p>
            <a:pPr algn="l">
              <a:lnSpc>
                <a:spcPts val="3825"/>
              </a:lnSpc>
            </a:pPr>
            <a:r>
              <a:rPr lang="en-US" sz="2000">
                <a:solidFill>
                  <a:srgbClr val="2A2742"/>
                </a:solidFill>
                <a:latin typeface="Arimo"/>
                <a:ea typeface="Arimo"/>
                <a:cs typeface="Arimo"/>
                <a:sym typeface="Arimo"/>
              </a:rPr>
              <a:t>Integrating sophisticated metrics and techniques for even more nuanced bias detection and mitigation.</a:t>
            </a:r>
          </a:p>
        </p:txBody>
      </p:sp>
      <p:sp>
        <p:nvSpPr>
          <p:cNvPr id="33" name="TextBox 33"/>
          <p:cNvSpPr txBox="1"/>
          <p:nvPr/>
        </p:nvSpPr>
        <p:spPr>
          <a:xfrm>
            <a:off x="897583" y="8410575"/>
            <a:ext cx="16492835" cy="963216"/>
          </a:xfrm>
          <a:prstGeom prst="rect">
            <a:avLst/>
          </a:prstGeom>
        </p:spPr>
        <p:txBody>
          <a:bodyPr lIns="0" tIns="0" rIns="0" bIns="0" rtlCol="0" anchor="t">
            <a:spAutoFit/>
          </a:bodyPr>
          <a:lstStyle/>
          <a:p>
            <a:pPr algn="l">
              <a:lnSpc>
                <a:spcPts val="3825"/>
              </a:lnSpc>
            </a:pPr>
            <a:r>
              <a:rPr lang="en-US" sz="2000">
                <a:solidFill>
                  <a:srgbClr val="2A2742"/>
                </a:solidFill>
                <a:latin typeface="Arimo"/>
                <a:ea typeface="Arimo"/>
                <a:cs typeface="Arimo"/>
                <a:sym typeface="Arimo"/>
              </a:rPr>
              <a:t>FairPlayAI streamlines the entire ML workflow from data upload to fairness reporting, empowering users to proactively identify and address bias in their models, paving the way for more responsible AI development.</a:t>
            </a:r>
          </a:p>
        </p:txBody>
      </p:sp>
      <p:pic>
        <p:nvPicPr>
          <p:cNvPr id="34" name="Picture 4">
            <a:extLst>
              <a:ext uri="{FF2B5EF4-FFF2-40B4-BE49-F238E27FC236}">
                <a16:creationId xmlns:a16="http://schemas.microsoft.com/office/drawing/2014/main" id="{2A6432C8-C595-EC07-59FA-62C7CF31AD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9850" y="47031"/>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53ED-9C14-FA0D-3FB0-EADCAEEA969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278751-A387-7072-9BB6-792E62E4C8C6}"/>
              </a:ext>
            </a:extLst>
          </p:cNvPr>
          <p:cNvGrpSpPr>
            <a:grpSpLocks noChangeAspect="1"/>
          </p:cNvGrpSpPr>
          <p:nvPr/>
        </p:nvGrpSpPr>
        <p:grpSpPr>
          <a:xfrm>
            <a:off x="0" y="0"/>
            <a:ext cx="18288000" cy="10287000"/>
            <a:chOff x="0" y="0"/>
            <a:chExt cx="24384000" cy="13716000"/>
          </a:xfrm>
        </p:grpSpPr>
        <p:sp>
          <p:nvSpPr>
            <p:cNvPr id="3" name="Freeform 3" descr="preencoded.png">
              <a:extLst>
                <a:ext uri="{FF2B5EF4-FFF2-40B4-BE49-F238E27FC236}">
                  <a16:creationId xmlns:a16="http://schemas.microsoft.com/office/drawing/2014/main" id="{CE72D326-55B3-C940-8D43-87589A8F4F0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r="-17"/>
              </a:stretch>
            </a:blipFill>
          </p:spPr>
          <p:txBody>
            <a:bodyPr/>
            <a:lstStyle/>
            <a:p>
              <a:endParaRPr lang="en-IN"/>
            </a:p>
          </p:txBody>
        </p:sp>
      </p:grpSp>
      <p:sp>
        <p:nvSpPr>
          <p:cNvPr id="5" name="Freeform 5">
            <a:extLst>
              <a:ext uri="{FF2B5EF4-FFF2-40B4-BE49-F238E27FC236}">
                <a16:creationId xmlns:a16="http://schemas.microsoft.com/office/drawing/2014/main" id="{BC107A59-DE1C-4A8D-F67D-B1D907DBB101}"/>
              </a:ext>
            </a:extLst>
          </p:cNvPr>
          <p:cNvSpPr/>
          <p:nvPr/>
        </p:nvSpPr>
        <p:spPr>
          <a:xfrm>
            <a:off x="0" y="0"/>
            <a:ext cx="18288000" cy="10287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56078"/>
            </a:srgbClr>
          </a:solidFill>
        </p:spPr>
        <p:txBody>
          <a:bodyPr/>
          <a:lstStyle/>
          <a:p>
            <a:endParaRPr lang="en-IN" dirty="0"/>
          </a:p>
        </p:txBody>
      </p:sp>
      <p:sp>
        <p:nvSpPr>
          <p:cNvPr id="7" name="TextBox 7">
            <a:extLst>
              <a:ext uri="{FF2B5EF4-FFF2-40B4-BE49-F238E27FC236}">
                <a16:creationId xmlns:a16="http://schemas.microsoft.com/office/drawing/2014/main" id="{48E0A0D9-E36B-2CB0-0D19-9D68CF96CE8F}"/>
              </a:ext>
            </a:extLst>
          </p:cNvPr>
          <p:cNvSpPr txBox="1"/>
          <p:nvPr/>
        </p:nvSpPr>
        <p:spPr>
          <a:xfrm>
            <a:off x="-457200" y="2917180"/>
            <a:ext cx="18745200" cy="1001621"/>
          </a:xfrm>
          <a:prstGeom prst="rect">
            <a:avLst/>
          </a:prstGeom>
        </p:spPr>
        <p:txBody>
          <a:bodyPr wrap="square" lIns="0" tIns="0" rIns="0" bIns="0" rtlCol="0" anchor="t">
            <a:spAutoFit/>
          </a:bodyPr>
          <a:lstStyle/>
          <a:p>
            <a:pPr algn="ctr">
              <a:lnSpc>
                <a:spcPts val="8324"/>
              </a:lnSpc>
            </a:pPr>
            <a:r>
              <a:rPr lang="en-US" sz="5562" dirty="0">
                <a:solidFill>
                  <a:srgbClr val="231971"/>
                </a:solidFill>
                <a:latin typeface="Varela Round"/>
                <a:ea typeface="Varela Round"/>
                <a:cs typeface="Varela Round"/>
                <a:sym typeface="Varela Round"/>
              </a:rPr>
              <a:t>Thank You!</a:t>
            </a:r>
          </a:p>
        </p:txBody>
      </p:sp>
      <p:sp>
        <p:nvSpPr>
          <p:cNvPr id="9" name="TextBox 9">
            <a:extLst>
              <a:ext uri="{FF2B5EF4-FFF2-40B4-BE49-F238E27FC236}">
                <a16:creationId xmlns:a16="http://schemas.microsoft.com/office/drawing/2014/main" id="{B12F461F-5D82-DA55-D155-B53EDA7EA187}"/>
              </a:ext>
            </a:extLst>
          </p:cNvPr>
          <p:cNvSpPr txBox="1"/>
          <p:nvPr/>
        </p:nvSpPr>
        <p:spPr>
          <a:xfrm>
            <a:off x="0" y="5763965"/>
            <a:ext cx="18288000" cy="506998"/>
          </a:xfrm>
          <a:prstGeom prst="rect">
            <a:avLst/>
          </a:prstGeom>
        </p:spPr>
        <p:txBody>
          <a:bodyPr wrap="square" lIns="0" tIns="0" rIns="0" bIns="0" rtlCol="0" anchor="t">
            <a:spAutoFit/>
          </a:bodyPr>
          <a:lstStyle/>
          <a:p>
            <a:pPr algn="ctr">
              <a:lnSpc>
                <a:spcPts val="4274"/>
              </a:lnSpc>
            </a:pPr>
            <a:r>
              <a:rPr lang="en-US" sz="3200" b="1" dirty="0">
                <a:solidFill>
                  <a:schemeClr val="tx2"/>
                </a:solidFill>
                <a:latin typeface="Arimo"/>
                <a:ea typeface="Arimo"/>
                <a:cs typeface="Arimo"/>
                <a:sym typeface="Arimo"/>
              </a:rPr>
              <a:t>Any Question?</a:t>
            </a:r>
          </a:p>
        </p:txBody>
      </p:sp>
      <p:grpSp>
        <p:nvGrpSpPr>
          <p:cNvPr id="10" name="Group 10">
            <a:extLst>
              <a:ext uri="{FF2B5EF4-FFF2-40B4-BE49-F238E27FC236}">
                <a16:creationId xmlns:a16="http://schemas.microsoft.com/office/drawing/2014/main" id="{86CA3E99-FD86-C569-54DF-15F5E06603FE}"/>
              </a:ext>
            </a:extLst>
          </p:cNvPr>
          <p:cNvGrpSpPr/>
          <p:nvPr/>
        </p:nvGrpSpPr>
        <p:grpSpPr>
          <a:xfrm>
            <a:off x="992237" y="6662262"/>
            <a:ext cx="45719" cy="45719"/>
            <a:chOff x="0" y="0"/>
            <a:chExt cx="50800" cy="1455340"/>
          </a:xfrm>
        </p:grpSpPr>
        <p:sp>
          <p:nvSpPr>
            <p:cNvPr id="11" name="Freeform 11">
              <a:extLst>
                <a:ext uri="{FF2B5EF4-FFF2-40B4-BE49-F238E27FC236}">
                  <a16:creationId xmlns:a16="http://schemas.microsoft.com/office/drawing/2014/main" id="{25BC3692-E74C-748B-A1F5-717081E9AA1D}"/>
                </a:ext>
              </a:extLst>
            </p:cNvPr>
            <p:cNvSpPr/>
            <p:nvPr/>
          </p:nvSpPr>
          <p:spPr>
            <a:xfrm>
              <a:off x="0" y="0"/>
              <a:ext cx="50800" cy="1455293"/>
            </a:xfrm>
            <a:custGeom>
              <a:avLst/>
              <a:gdLst/>
              <a:ahLst/>
              <a:cxnLst/>
              <a:rect l="l" t="t" r="r" b="b"/>
              <a:pathLst>
                <a:path w="50800" h="1455293">
                  <a:moveTo>
                    <a:pt x="0" y="0"/>
                  </a:moveTo>
                  <a:lnTo>
                    <a:pt x="50800" y="0"/>
                  </a:lnTo>
                  <a:lnTo>
                    <a:pt x="50800" y="1455293"/>
                  </a:lnTo>
                  <a:lnTo>
                    <a:pt x="0" y="1455293"/>
                  </a:lnTo>
                  <a:close/>
                </a:path>
              </a:pathLst>
            </a:custGeom>
            <a:solidFill>
              <a:srgbClr val="5E4CE6"/>
            </a:solidFill>
          </p:spPr>
          <p:txBody>
            <a:bodyPr/>
            <a:lstStyle/>
            <a:p>
              <a:endParaRPr lang="en-IN"/>
            </a:p>
          </p:txBody>
        </p:sp>
      </p:grpSp>
      <p:pic>
        <p:nvPicPr>
          <p:cNvPr id="13" name="Picture 4">
            <a:extLst>
              <a:ext uri="{FF2B5EF4-FFF2-40B4-BE49-F238E27FC236}">
                <a16:creationId xmlns:a16="http://schemas.microsoft.com/office/drawing/2014/main" id="{055EC158-238C-2A7C-A5AE-1EBA04CDF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7365" y="29356"/>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89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753</Words>
  <Application>Microsoft Office PowerPoint</Application>
  <PresentationFormat>Custom</PresentationFormat>
  <Paragraphs>122</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Varela Round</vt:lpstr>
      <vt:lpstr>Calibri</vt:lpstr>
      <vt:lpstr>Arimo</vt:lpstr>
      <vt:lpstr>Arial</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FairPlayAI - AI Bias &amp; Fairness Checker (2).pptx</dc:title>
  <dc:creator>PUSHTI</dc:creator>
  <cp:lastModifiedBy>Kasak Masrani</cp:lastModifiedBy>
  <cp:revision>7</cp:revision>
  <dcterms:created xsi:type="dcterms:W3CDTF">2006-08-16T00:00:00Z</dcterms:created>
  <dcterms:modified xsi:type="dcterms:W3CDTF">2025-08-20T04:41:59Z</dcterms:modified>
  <dc:identifier>DAGwb8Tgb8U</dc:identifier>
</cp:coreProperties>
</file>